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3" d="100"/>
          <a:sy n="63" d="100"/>
        </p:scale>
        <p:origin x="-1512"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168DEA2-296B-425C-BC09-E78D8B0E73DA}" type="datetimeFigureOut">
              <a:rPr lang="en-US" smtClean="0"/>
              <a:t>10/1/2019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8F73A45-8DDA-44D3-A3D1-971C183AC2E6}" type="slidenum">
              <a:rPr lang="en-US" smtClean="0"/>
              <a:t>‹#›</a:t>
            </a:fld>
            <a:endParaRPr lang="en-US"/>
          </a:p>
        </p:txBody>
      </p:sp>
    </p:spTree>
    <p:extLst>
      <p:ext uri="{BB962C8B-B14F-4D97-AF65-F5344CB8AC3E}">
        <p14:creationId xmlns:p14="http://schemas.microsoft.com/office/powerpoint/2010/main" val="27694533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lstStyle/>
          <a:p>
            <a:r>
              <a:rPr lang="en-US" dirty="0"/>
              <a:t>This next</a:t>
            </a:r>
            <a:r>
              <a:rPr lang="en-US" baseline="0" dirty="0"/>
              <a:t> section will cover the important points to keep in mind to successfully submit your manuscript to the journal.</a:t>
            </a:r>
            <a:endParaRPr lang="en-US" dirty="0"/>
          </a:p>
        </p:txBody>
      </p:sp>
      <p:sp>
        <p:nvSpPr>
          <p:cNvPr id="4" name="Slide Number Placeholder 3"/>
          <p:cNvSpPr>
            <a:spLocks noGrp="1"/>
          </p:cNvSpPr>
          <p:nvPr>
            <p:ph type="sldNum" sz="quarter" idx="10"/>
          </p:nvPr>
        </p:nvSpPr>
        <p:spPr/>
        <p:txBody>
          <a:bodyPr/>
          <a:lstStyle/>
          <a:p>
            <a:fld id="{8731FDDB-74AF-466F-B92E-1346EC410FDE}" type="slidenum">
              <a:rPr lang="en-GB" smtClean="0"/>
              <a:t>1</a:t>
            </a:fld>
            <a:endParaRPr lang="en-GB"/>
          </a:p>
        </p:txBody>
      </p:sp>
    </p:spTree>
    <p:extLst>
      <p:ext uri="{BB962C8B-B14F-4D97-AF65-F5344CB8AC3E}">
        <p14:creationId xmlns:p14="http://schemas.microsoft.com/office/powerpoint/2010/main" val="10445918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So</a:t>
            </a:r>
            <a:r>
              <a:rPr lang="en-US" baseline="0" dirty="0"/>
              <a:t> what i</a:t>
            </a:r>
            <a:r>
              <a:rPr lang="en-US" dirty="0"/>
              <a:t>nformation</a:t>
            </a:r>
            <a:r>
              <a:rPr lang="en-US" baseline="0" dirty="0"/>
              <a:t> are journal editors looking for in your responses? </a:t>
            </a:r>
          </a:p>
          <a:p>
            <a:endParaRPr lang="en-US" baseline="0" dirty="0"/>
          </a:p>
          <a:p>
            <a:r>
              <a:rPr lang="en-US" baseline="0" dirty="0"/>
              <a:t>They want to know </a:t>
            </a:r>
            <a:r>
              <a:rPr lang="en-US" b="1" i="1" baseline="0" dirty="0"/>
              <a:t>why</a:t>
            </a:r>
            <a:r>
              <a:rPr lang="en-US" baseline="0" dirty="0"/>
              <a:t> you agree or disagree. This shows them that you have understood the reviewer’s concern. If you do disagree, be sure to support your claims with evidence.</a:t>
            </a:r>
          </a:p>
          <a:p>
            <a:endParaRPr lang="en-US" baseline="0" dirty="0"/>
          </a:p>
          <a:p>
            <a:r>
              <a:rPr lang="en-US" baseline="0" dirty="0"/>
              <a:t>They want to know </a:t>
            </a:r>
            <a:r>
              <a:rPr lang="en-US" b="1" i="1" baseline="0" dirty="0"/>
              <a:t>what</a:t>
            </a:r>
            <a:r>
              <a:rPr lang="en-US" baseline="0" dirty="0"/>
              <a:t> revisions were made to the manuscript.</a:t>
            </a:r>
          </a:p>
          <a:p>
            <a:endParaRPr lang="en-US" baseline="0" dirty="0"/>
          </a:p>
          <a:p>
            <a:r>
              <a:rPr lang="en-US" baseline="0" dirty="0"/>
              <a:t>And they want to know </a:t>
            </a:r>
            <a:r>
              <a:rPr lang="en-US" b="1" i="1" baseline="0" dirty="0"/>
              <a:t>where</a:t>
            </a:r>
            <a:r>
              <a:rPr lang="en-US" baseline="0" dirty="0"/>
              <a:t> these revisions can be found.</a:t>
            </a:r>
          </a:p>
          <a:p>
            <a:endParaRPr lang="en-US" baseline="0" dirty="0"/>
          </a:p>
          <a:p>
            <a:r>
              <a:rPr lang="en-US" baseline="0" dirty="0"/>
              <a:t>By providing this valuable information, the journal editor can quickly determine if your manuscript has been fully revised and is it now ready to be published by their journal.</a:t>
            </a:r>
            <a:endParaRPr lang="en-US" dirty="0"/>
          </a:p>
        </p:txBody>
      </p:sp>
      <p:sp>
        <p:nvSpPr>
          <p:cNvPr id="4" name="Slide Number Placeholder 3"/>
          <p:cNvSpPr>
            <a:spLocks noGrp="1"/>
          </p:cNvSpPr>
          <p:nvPr>
            <p:ph type="sldNum" sz="quarter" idx="10"/>
          </p:nvPr>
        </p:nvSpPr>
        <p:spPr/>
        <p:txBody>
          <a:bodyPr/>
          <a:lstStyle/>
          <a:p>
            <a:fld id="{8731FDDB-74AF-466F-B92E-1346EC410FDE}" type="slidenum">
              <a:rPr lang="en-GB" smtClean="0"/>
              <a:t>10</a:t>
            </a:fld>
            <a:endParaRPr lang="en-GB"/>
          </a:p>
        </p:txBody>
      </p:sp>
    </p:spTree>
    <p:extLst>
      <p:ext uri="{BB962C8B-B14F-4D97-AF65-F5344CB8AC3E}">
        <p14:creationId xmlns:p14="http://schemas.microsoft.com/office/powerpoint/2010/main" val="31919076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lstStyle/>
          <a:p>
            <a:r>
              <a:rPr lang="en-US" dirty="0"/>
              <a:t>Regardless</a:t>
            </a:r>
            <a:r>
              <a:rPr lang="en-US" baseline="0" dirty="0"/>
              <a:t> of how good your study or manuscript is, you may still not be successful at your target journal. Remember, you have a lot of competition for limited space!</a:t>
            </a:r>
          </a:p>
          <a:p>
            <a:endParaRPr lang="en-US" baseline="0" dirty="0"/>
          </a:p>
          <a:p>
            <a:r>
              <a:rPr lang="en-US" baseline="0" dirty="0"/>
              <a:t>So what should you do if you are rejected? First, relax. Remember, this happens to everyone, so please do not take it personally. Next, learn from the experience. What didn’t they like about your manuscript? Can you revise it to improve it further? Lastly, resubmit your revised manuscript to another journal. </a:t>
            </a:r>
          </a:p>
          <a:p>
            <a:endParaRPr lang="en-US" baseline="0" dirty="0"/>
          </a:p>
          <a:p>
            <a:r>
              <a:rPr lang="en-US" baseline="0" dirty="0"/>
              <a:t>As publishers, we want to help you. Springer has an excellent Transfer Desk that can help you choose which journal may be right for you from our broad portfolio of journals.</a:t>
            </a:r>
            <a:endParaRPr lang="en-US" dirty="0"/>
          </a:p>
        </p:txBody>
      </p:sp>
      <p:sp>
        <p:nvSpPr>
          <p:cNvPr id="4" name="Slide Number Placeholder 3"/>
          <p:cNvSpPr>
            <a:spLocks noGrp="1"/>
          </p:cNvSpPr>
          <p:nvPr>
            <p:ph type="sldNum" sz="quarter" idx="10"/>
          </p:nvPr>
        </p:nvSpPr>
        <p:spPr/>
        <p:txBody>
          <a:bodyPr/>
          <a:lstStyle/>
          <a:p>
            <a:fld id="{8731FDDB-74AF-466F-B92E-1346EC410FDE}" type="slidenum">
              <a:rPr lang="en-GB" smtClean="0"/>
              <a:t>11</a:t>
            </a:fld>
            <a:endParaRPr lang="en-GB"/>
          </a:p>
        </p:txBody>
      </p:sp>
    </p:spTree>
    <p:extLst>
      <p:ext uri="{BB962C8B-B14F-4D97-AF65-F5344CB8AC3E}">
        <p14:creationId xmlns:p14="http://schemas.microsoft.com/office/powerpoint/2010/main" val="33934229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lstStyle/>
          <a:p>
            <a:r>
              <a:rPr lang="en-US" i="0" dirty="0"/>
              <a:t>Nature</a:t>
            </a:r>
            <a:r>
              <a:rPr lang="en-US" baseline="0" dirty="0"/>
              <a:t> also uses a journal transfer service as well. If papers are rejected from </a:t>
            </a:r>
            <a:r>
              <a:rPr lang="en-US" i="1" baseline="0" dirty="0"/>
              <a:t>Nature</a:t>
            </a:r>
            <a:r>
              <a:rPr lang="en-US" baseline="0" dirty="0"/>
              <a:t> because the content is too specialized, Nature editors will recommend transferring your submission to a Nature research journal (such as </a:t>
            </a:r>
            <a:r>
              <a:rPr lang="en-US" i="1" baseline="0" dirty="0"/>
              <a:t>Nature Photonics</a:t>
            </a:r>
            <a:r>
              <a:rPr lang="en-US" baseline="0" dirty="0"/>
              <a:t>) if they feel the results are breakthroughs for the field, or to </a:t>
            </a:r>
            <a:r>
              <a:rPr lang="en-US" i="1" baseline="0" dirty="0"/>
              <a:t>Nature Communications </a:t>
            </a:r>
            <a:r>
              <a:rPr lang="en-US" baseline="0" dirty="0"/>
              <a:t>if they feel the results will have less impact. Manuscripts that are technically sound, but are not significant advancements for the field, would be recommended to be transferred to </a:t>
            </a:r>
            <a:r>
              <a:rPr lang="en-US" i="1" baseline="0" dirty="0"/>
              <a:t>Scientific Reports</a:t>
            </a:r>
            <a:r>
              <a:rPr lang="en-US" baseline="0" dirty="0"/>
              <a:t>.</a:t>
            </a:r>
            <a:endParaRPr lang="en-US" dirty="0"/>
          </a:p>
        </p:txBody>
      </p:sp>
      <p:sp>
        <p:nvSpPr>
          <p:cNvPr id="4" name="Slide Number Placeholder 3"/>
          <p:cNvSpPr>
            <a:spLocks noGrp="1"/>
          </p:cNvSpPr>
          <p:nvPr>
            <p:ph type="sldNum" sz="quarter" idx="10"/>
          </p:nvPr>
        </p:nvSpPr>
        <p:spPr/>
        <p:txBody>
          <a:bodyPr/>
          <a:lstStyle/>
          <a:p>
            <a:fld id="{8731FDDB-74AF-466F-B92E-1346EC410FDE}" type="slidenum">
              <a:rPr lang="en-GB" smtClean="0"/>
              <a:t>12</a:t>
            </a:fld>
            <a:endParaRPr lang="en-GB"/>
          </a:p>
        </p:txBody>
      </p:sp>
    </p:spTree>
    <p:extLst>
      <p:ext uri="{BB962C8B-B14F-4D97-AF65-F5344CB8AC3E}">
        <p14:creationId xmlns:p14="http://schemas.microsoft.com/office/powerpoint/2010/main" val="18390442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lstStyle/>
          <a:p>
            <a:r>
              <a:rPr lang="en-US" dirty="0"/>
              <a:t>Lastly,</a:t>
            </a:r>
            <a:r>
              <a:rPr lang="en-US" baseline="0" dirty="0"/>
              <a:t> BioMed Central also has an established journal transfer service as well as shown here with the flagship journals at the top, from which manuscripts may be transferred to subject-specific journals or </a:t>
            </a:r>
            <a:r>
              <a:rPr lang="en-US" i="1" baseline="0" dirty="0"/>
              <a:t>BMC Research Notes</a:t>
            </a:r>
            <a:r>
              <a:rPr lang="en-US" baseline="0" dirty="0"/>
              <a:t>.</a:t>
            </a:r>
            <a:endParaRPr lang="en-US" dirty="0"/>
          </a:p>
        </p:txBody>
      </p:sp>
      <p:sp>
        <p:nvSpPr>
          <p:cNvPr id="4" name="Slide Number Placeholder 3"/>
          <p:cNvSpPr>
            <a:spLocks noGrp="1"/>
          </p:cNvSpPr>
          <p:nvPr>
            <p:ph type="sldNum" sz="quarter" idx="10"/>
          </p:nvPr>
        </p:nvSpPr>
        <p:spPr/>
        <p:txBody>
          <a:bodyPr/>
          <a:lstStyle/>
          <a:p>
            <a:fld id="{8731FDDB-74AF-466F-B92E-1346EC410FDE}" type="slidenum">
              <a:rPr lang="en-GB" smtClean="0"/>
              <a:t>13</a:t>
            </a:fld>
            <a:endParaRPr lang="en-GB"/>
          </a:p>
        </p:txBody>
      </p:sp>
    </p:spTree>
    <p:extLst>
      <p:ext uri="{BB962C8B-B14F-4D97-AF65-F5344CB8AC3E}">
        <p14:creationId xmlns:p14="http://schemas.microsoft.com/office/powerpoint/2010/main" val="4671084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lstStyle/>
          <a:p>
            <a:r>
              <a:rPr lang="en-US" i="0" dirty="0"/>
              <a:t>Nature</a:t>
            </a:r>
            <a:r>
              <a:rPr lang="en-US" baseline="0" dirty="0"/>
              <a:t> also uses a journal transfer service as well. If papers are rejected from </a:t>
            </a:r>
            <a:r>
              <a:rPr lang="en-US" i="1" baseline="0" dirty="0"/>
              <a:t>Nature</a:t>
            </a:r>
            <a:r>
              <a:rPr lang="en-US" baseline="0" dirty="0"/>
              <a:t> because the content is too specialized, Nature editors will recommend transferring your submission to a Nature research journal (such as </a:t>
            </a:r>
            <a:r>
              <a:rPr lang="en-US" i="1" baseline="0" dirty="0"/>
              <a:t>Nature Photonics</a:t>
            </a:r>
            <a:r>
              <a:rPr lang="en-US" baseline="0" dirty="0"/>
              <a:t>) if they feel the results are breakthroughs for the field, or to </a:t>
            </a:r>
            <a:r>
              <a:rPr lang="en-US" i="1" baseline="0" dirty="0"/>
              <a:t>Nature Communications </a:t>
            </a:r>
            <a:r>
              <a:rPr lang="en-US" baseline="0" dirty="0"/>
              <a:t>if they feel the results will have less impact. Manuscripts that are technically sound, but are not significant advancements for the field, would be recommended to be transferred to </a:t>
            </a:r>
            <a:r>
              <a:rPr lang="en-US" i="1" baseline="0" dirty="0"/>
              <a:t>Scientific Reports</a:t>
            </a:r>
            <a:r>
              <a:rPr lang="en-US" baseline="0" dirty="0"/>
              <a:t>.</a:t>
            </a:r>
            <a:endParaRPr lang="en-US" dirty="0"/>
          </a:p>
        </p:txBody>
      </p:sp>
      <p:sp>
        <p:nvSpPr>
          <p:cNvPr id="4" name="Slide Number Placeholder 3"/>
          <p:cNvSpPr>
            <a:spLocks noGrp="1"/>
          </p:cNvSpPr>
          <p:nvPr>
            <p:ph type="sldNum" sz="quarter" idx="10"/>
          </p:nvPr>
        </p:nvSpPr>
        <p:spPr/>
        <p:txBody>
          <a:bodyPr/>
          <a:lstStyle/>
          <a:p>
            <a:fld id="{8731FDDB-74AF-466F-B92E-1346EC410FDE}" type="slidenum">
              <a:rPr lang="en-GB" smtClean="0"/>
              <a:t>14</a:t>
            </a:fld>
            <a:endParaRPr lang="en-GB"/>
          </a:p>
        </p:txBody>
      </p:sp>
    </p:spTree>
    <p:extLst>
      <p:ext uri="{BB962C8B-B14F-4D97-AF65-F5344CB8AC3E}">
        <p14:creationId xmlns:p14="http://schemas.microsoft.com/office/powerpoint/2010/main" val="2139517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Now, if</a:t>
            </a:r>
            <a:r>
              <a:rPr lang="en-US" baseline="0" dirty="0"/>
              <a:t> your article is published…don’t just passively sit back and wait for readers to stumble upon their article online! They may not!</a:t>
            </a:r>
          </a:p>
          <a:p>
            <a:endParaRPr lang="en-US" baseline="0" dirty="0"/>
          </a:p>
          <a:p>
            <a:r>
              <a:rPr lang="en-US" baseline="0" dirty="0"/>
              <a:t>You need to actively promote it to the field.</a:t>
            </a:r>
          </a:p>
          <a:p>
            <a:endParaRPr lang="en-US" baseline="0" dirty="0"/>
          </a:p>
          <a:p>
            <a:r>
              <a:rPr lang="en-US" baseline="0" dirty="0"/>
              <a:t>You should attend conferences to discuss your work. You will be able to interact with your peers face-to-face to discuss your recent studies. These are also likely your target readers, so let them know what you have published in increase your visibility in the field. By doing so, you will not only improve your impact, but you will likely establish new collaborations that can further improve your reputation and publication output as well.</a:t>
            </a:r>
          </a:p>
          <a:p>
            <a:endParaRPr lang="en-US" baseline="0" dirty="0"/>
          </a:p>
          <a:p>
            <a:r>
              <a:rPr lang="en-US" baseline="0" dirty="0"/>
              <a:t>But you should also promote your article on social media as well…this is now the digital age! You can promote your recently published work (via a link to the article on the publisher’s site) on LinkedIn or Twitter to more broadly reach readers worldwide. </a:t>
            </a:r>
          </a:p>
          <a:p>
            <a:endParaRPr lang="en-US" baseline="0" dirty="0"/>
          </a:p>
          <a:p>
            <a:r>
              <a:rPr lang="en-US" baseline="0" dirty="0"/>
              <a:t>Please keep in mind, however, although social networks are great for open access articles (because people do not need to log in to read your paper), they can be a burden for subscription articles. Springer Nature has addressed this important issue with our new platform of content sharing.</a:t>
            </a:r>
            <a:endParaRPr lang="en-US" dirty="0"/>
          </a:p>
        </p:txBody>
      </p:sp>
      <p:sp>
        <p:nvSpPr>
          <p:cNvPr id="4" name="Slide Number Placeholder 3"/>
          <p:cNvSpPr>
            <a:spLocks noGrp="1"/>
          </p:cNvSpPr>
          <p:nvPr>
            <p:ph type="sldNum" sz="quarter" idx="10"/>
          </p:nvPr>
        </p:nvSpPr>
        <p:spPr/>
        <p:txBody>
          <a:bodyPr/>
          <a:lstStyle/>
          <a:p>
            <a:fld id="{8731FDDB-74AF-466F-B92E-1346EC410FDE}" type="slidenum">
              <a:rPr lang="en-GB" smtClean="0"/>
              <a:t>15</a:t>
            </a:fld>
            <a:endParaRPr lang="en-GB"/>
          </a:p>
        </p:txBody>
      </p:sp>
    </p:spTree>
    <p:extLst>
      <p:ext uri="{BB962C8B-B14F-4D97-AF65-F5344CB8AC3E}">
        <p14:creationId xmlns:p14="http://schemas.microsoft.com/office/powerpoint/2010/main" val="1588242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lstStyle/>
          <a:p>
            <a:r>
              <a:rPr lang="en-US" dirty="0"/>
              <a:t>Content</a:t>
            </a:r>
            <a:r>
              <a:rPr lang="en-US" baseline="0" dirty="0"/>
              <a:t> sharing from Springer Nature allows anyone to read your published article, even without subscription access to the journal</a:t>
            </a:r>
          </a:p>
          <a:p>
            <a:endParaRPr lang="en-US" baseline="0" dirty="0"/>
          </a:p>
          <a:p>
            <a:r>
              <a:rPr lang="en-US" baseline="0" dirty="0"/>
              <a:t>We are happy to announce that this is available for Springer Nature’s entire portfolio of over 2500 journals.</a:t>
            </a:r>
            <a:endParaRPr lang="en-US" dirty="0"/>
          </a:p>
        </p:txBody>
      </p:sp>
      <p:sp>
        <p:nvSpPr>
          <p:cNvPr id="4" name="Slide Number Placeholder 3"/>
          <p:cNvSpPr>
            <a:spLocks noGrp="1"/>
          </p:cNvSpPr>
          <p:nvPr>
            <p:ph type="sldNum" sz="quarter" idx="10"/>
          </p:nvPr>
        </p:nvSpPr>
        <p:spPr/>
        <p:txBody>
          <a:bodyPr/>
          <a:lstStyle/>
          <a:p>
            <a:fld id="{8731FDDB-74AF-466F-B92E-1346EC410FDE}" type="slidenum">
              <a:rPr lang="en-GB" smtClean="0"/>
              <a:t>16</a:t>
            </a:fld>
            <a:endParaRPr lang="en-GB"/>
          </a:p>
        </p:txBody>
      </p:sp>
    </p:spTree>
    <p:extLst>
      <p:ext uri="{BB962C8B-B14F-4D97-AF65-F5344CB8AC3E}">
        <p14:creationId xmlns:p14="http://schemas.microsoft.com/office/powerpoint/2010/main" val="28520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lstStyle/>
          <a:p>
            <a:r>
              <a:rPr lang="en-US" dirty="0"/>
              <a:t>How does content</a:t>
            </a:r>
            <a:r>
              <a:rPr lang="en-US" baseline="0" dirty="0"/>
              <a:t> sharing work?</a:t>
            </a:r>
          </a:p>
          <a:p>
            <a:endParaRPr lang="en-US" baseline="0" dirty="0"/>
          </a:p>
          <a:p>
            <a:r>
              <a:rPr lang="en-US" baseline="0" dirty="0"/>
              <a:t>Well, after you publish in a Springer Nature journal, you simply go to the articles webpage. Here, you will see an option to share your published article. Click on this option to get the sharing options and the sharable link.</a:t>
            </a:r>
            <a:endParaRPr lang="en-US" dirty="0"/>
          </a:p>
        </p:txBody>
      </p:sp>
      <p:sp>
        <p:nvSpPr>
          <p:cNvPr id="4" name="Slide Number Placeholder 3"/>
          <p:cNvSpPr>
            <a:spLocks noGrp="1"/>
          </p:cNvSpPr>
          <p:nvPr>
            <p:ph type="sldNum" sz="quarter" idx="10"/>
          </p:nvPr>
        </p:nvSpPr>
        <p:spPr/>
        <p:txBody>
          <a:bodyPr/>
          <a:lstStyle/>
          <a:p>
            <a:fld id="{8731FDDB-74AF-466F-B92E-1346EC410FDE}" type="slidenum">
              <a:rPr lang="en-GB" smtClean="0"/>
              <a:t>17</a:t>
            </a:fld>
            <a:endParaRPr lang="en-GB"/>
          </a:p>
        </p:txBody>
      </p:sp>
    </p:spTree>
    <p:extLst>
      <p:ext uri="{BB962C8B-B14F-4D97-AF65-F5344CB8AC3E}">
        <p14:creationId xmlns:p14="http://schemas.microsoft.com/office/powerpoint/2010/main" val="11863192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lstStyle/>
          <a:p>
            <a:r>
              <a:rPr lang="en-US" dirty="0"/>
              <a:t>When anyone clicks</a:t>
            </a:r>
            <a:r>
              <a:rPr lang="en-US" baseline="0" dirty="0"/>
              <a:t> on the sharable link (for example from a tweet), they will be able to read your full-text article online. If they have subscription access to the journal, they can download the PDF. Valuable article information is conveniently displayed—that is why this is called an “Enhanced PDF”.</a:t>
            </a:r>
          </a:p>
          <a:p>
            <a:endParaRPr lang="en-US" baseline="0" dirty="0"/>
          </a:p>
          <a:p>
            <a:r>
              <a:rPr lang="en-US" baseline="0" dirty="0">
                <a:solidFill>
                  <a:schemeClr val="accent3"/>
                </a:solidFill>
              </a:rPr>
              <a:t>[</a:t>
            </a:r>
            <a:r>
              <a:rPr lang="en-US" i="1" baseline="0" dirty="0">
                <a:solidFill>
                  <a:schemeClr val="accent3"/>
                </a:solidFill>
              </a:rPr>
              <a:t>As an aside, although anyone can read the full-text article online, they </a:t>
            </a:r>
            <a:r>
              <a:rPr lang="en-US" b="1" i="1" baseline="0" dirty="0">
                <a:solidFill>
                  <a:schemeClr val="accent3"/>
                </a:solidFill>
              </a:rPr>
              <a:t>cannot</a:t>
            </a:r>
            <a:r>
              <a:rPr lang="en-US" i="1" baseline="0" dirty="0">
                <a:solidFill>
                  <a:schemeClr val="accent3"/>
                </a:solidFill>
              </a:rPr>
              <a:t> download, print, or share the article</a:t>
            </a:r>
            <a:r>
              <a:rPr lang="en-US" baseline="0" dirty="0">
                <a:solidFill>
                  <a:schemeClr val="accent3"/>
                </a:solidFill>
              </a:rPr>
              <a:t>.]</a:t>
            </a:r>
          </a:p>
          <a:p>
            <a:endParaRPr lang="en-US" baseline="0" dirty="0"/>
          </a:p>
          <a:p>
            <a:r>
              <a:rPr lang="en-US" baseline="0" dirty="0"/>
              <a:t>So in this last section, you have not only learned how to successfully navigate through the complex submission process and peer review, but also how to effectively promote your article worldwide to maximize your impact in the academic community.</a:t>
            </a:r>
            <a:endParaRPr lang="en-US" dirty="0"/>
          </a:p>
        </p:txBody>
      </p:sp>
      <p:sp>
        <p:nvSpPr>
          <p:cNvPr id="4" name="Slide Number Placeholder 3"/>
          <p:cNvSpPr>
            <a:spLocks noGrp="1"/>
          </p:cNvSpPr>
          <p:nvPr>
            <p:ph type="sldNum" sz="quarter" idx="10"/>
          </p:nvPr>
        </p:nvSpPr>
        <p:spPr/>
        <p:txBody>
          <a:bodyPr/>
          <a:lstStyle/>
          <a:p>
            <a:fld id="{8731FDDB-74AF-466F-B92E-1346EC410FDE}" type="slidenum">
              <a:rPr lang="en-GB" smtClean="0"/>
              <a:t>18</a:t>
            </a:fld>
            <a:endParaRPr lang="en-GB"/>
          </a:p>
        </p:txBody>
      </p:sp>
    </p:spTree>
    <p:extLst>
      <p:ext uri="{BB962C8B-B14F-4D97-AF65-F5344CB8AC3E}">
        <p14:creationId xmlns:p14="http://schemas.microsoft.com/office/powerpoint/2010/main" val="31912276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Today we have focused on being an effective communicator—ensuring</a:t>
            </a:r>
            <a:r>
              <a:rPr lang="en-US" baseline="0" dirty="0"/>
              <a:t> that the information your readers are looking for can be found and understood quickly and efficiently.</a:t>
            </a:r>
          </a:p>
          <a:p>
            <a:endParaRPr lang="en-US" baseline="0" dirty="0"/>
          </a:p>
          <a:p>
            <a:pPr marL="171450" indent="-171450">
              <a:buFont typeface="Arial" charset="0"/>
              <a:buChar char="•"/>
            </a:pPr>
            <a:r>
              <a:rPr lang="en-US" baseline="0" dirty="0"/>
              <a:t>We reviewed how to logically organize your ideas throughout your manuscript to effectively communicate them to your readers.</a:t>
            </a:r>
          </a:p>
          <a:p>
            <a:pPr marL="171450" indent="-171450">
              <a:buFont typeface="Arial" charset="0"/>
              <a:buChar char="•"/>
            </a:pPr>
            <a:endParaRPr lang="en-US" baseline="0" dirty="0"/>
          </a:p>
          <a:p>
            <a:pPr marL="171450" marR="0" indent="-171450" algn="l" defTabSz="872722" rtl="0" eaLnBrk="1" fontAlgn="auto" latinLnBrk="0" hangingPunct="1">
              <a:lnSpc>
                <a:spcPct val="100000"/>
              </a:lnSpc>
              <a:spcBef>
                <a:spcPts val="0"/>
              </a:spcBef>
              <a:spcAft>
                <a:spcPts val="0"/>
              </a:spcAft>
              <a:buClrTx/>
              <a:buSzTx/>
              <a:buFont typeface="Arial" charset="0"/>
              <a:buChar char="•"/>
              <a:tabLst/>
              <a:defRPr/>
            </a:pPr>
            <a:r>
              <a:rPr lang="en-US" baseline="0" dirty="0"/>
              <a:t>We then discussed how to choose the best journal for your manuscript to reach to the most appropriate audience.</a:t>
            </a:r>
          </a:p>
          <a:p>
            <a:pPr marL="171450" indent="-171450">
              <a:buFont typeface="Arial" charset="0"/>
              <a:buChar char="•"/>
            </a:pPr>
            <a:endParaRPr lang="en-US" baseline="0" dirty="0"/>
          </a:p>
          <a:p>
            <a:pPr marL="171450" indent="-171450">
              <a:buFont typeface="Arial" charset="0"/>
              <a:buChar char="•"/>
            </a:pPr>
            <a:r>
              <a:rPr lang="en-US" baseline="0" dirty="0"/>
              <a:t>Lastly we covered how to communicate the suitability of your manuscript to the journal editor and how to successfully navigate the peer review process.</a:t>
            </a:r>
          </a:p>
          <a:p>
            <a:endParaRPr lang="en-US" baseline="0" dirty="0"/>
          </a:p>
          <a:p>
            <a:pPr marL="0" marR="0" indent="0" algn="l" defTabSz="872722" rtl="0" eaLnBrk="1" fontAlgn="auto" latinLnBrk="0" hangingPunct="1">
              <a:lnSpc>
                <a:spcPct val="100000"/>
              </a:lnSpc>
              <a:spcBef>
                <a:spcPts val="0"/>
              </a:spcBef>
              <a:spcAft>
                <a:spcPts val="0"/>
              </a:spcAft>
              <a:buClrTx/>
              <a:buSzTx/>
              <a:buFontTx/>
              <a:buNone/>
              <a:tabLst/>
              <a:defRPr/>
            </a:pPr>
            <a:r>
              <a:rPr lang="en-US" baseline="0" dirty="0"/>
              <a:t>By doing this, you will not only be published, but also more widely read in your field. This will lead to increased citations and build your reputation in the field, as well as that of your institution, worldwide.</a:t>
            </a:r>
          </a:p>
        </p:txBody>
      </p:sp>
      <p:sp>
        <p:nvSpPr>
          <p:cNvPr id="4" name="Slide Number Placeholder 3"/>
          <p:cNvSpPr>
            <a:spLocks noGrp="1"/>
          </p:cNvSpPr>
          <p:nvPr>
            <p:ph type="sldNum" sz="quarter" idx="10"/>
          </p:nvPr>
        </p:nvSpPr>
        <p:spPr/>
        <p:txBody>
          <a:bodyPr/>
          <a:lstStyle/>
          <a:p>
            <a:fld id="{8731FDDB-74AF-466F-B92E-1346EC410FDE}" type="slidenum">
              <a:rPr lang="en-GB" smtClean="0"/>
              <a:t>19</a:t>
            </a:fld>
            <a:endParaRPr lang="en-GB"/>
          </a:p>
        </p:txBody>
      </p:sp>
    </p:spTree>
    <p:extLst>
      <p:ext uri="{BB962C8B-B14F-4D97-AF65-F5344CB8AC3E}">
        <p14:creationId xmlns:p14="http://schemas.microsoft.com/office/powerpoint/2010/main" val="35242370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However, journal editors are very busy! Most are not full-time editors, but full-time professors and heads</a:t>
            </a:r>
            <a:r>
              <a:rPr lang="en-US" baseline="0" dirty="0"/>
              <a:t> of departments. That means you are competing with other researchers for their limited time.</a:t>
            </a:r>
            <a:endParaRPr lang="en-US" dirty="0"/>
          </a:p>
          <a:p>
            <a:endParaRPr lang="en-US" dirty="0"/>
          </a:p>
          <a:p>
            <a:r>
              <a:rPr lang="en-US" dirty="0"/>
              <a:t>Therefore,</a:t>
            </a:r>
            <a:r>
              <a:rPr lang="en-US" baseline="0" dirty="0"/>
              <a:t> h</a:t>
            </a:r>
            <a:r>
              <a:rPr lang="en-US" dirty="0"/>
              <a:t>aving an efficient publication strategy</a:t>
            </a:r>
            <a:r>
              <a:rPr lang="en-US" baseline="0" dirty="0"/>
              <a:t> means that you effectively communicate the suitability of your study to them.</a:t>
            </a:r>
            <a:endParaRPr lang="en-US" dirty="0"/>
          </a:p>
          <a:p>
            <a:endParaRPr lang="en-US" dirty="0"/>
          </a:p>
          <a:p>
            <a:r>
              <a:rPr lang="en-US" dirty="0"/>
              <a:t>Make the information they need to</a:t>
            </a:r>
            <a:r>
              <a:rPr lang="en-US" baseline="0" dirty="0"/>
              <a:t> evaluate your paper easy to understand in your cover letter.</a:t>
            </a:r>
            <a:endParaRPr lang="en-US" dirty="0"/>
          </a:p>
        </p:txBody>
      </p:sp>
      <p:sp>
        <p:nvSpPr>
          <p:cNvPr id="4" name="Slide Number Placeholder 3"/>
          <p:cNvSpPr>
            <a:spLocks noGrp="1"/>
          </p:cNvSpPr>
          <p:nvPr>
            <p:ph type="sldNum" sz="quarter" idx="10"/>
          </p:nvPr>
        </p:nvSpPr>
        <p:spPr/>
        <p:txBody>
          <a:bodyPr/>
          <a:lstStyle/>
          <a:p>
            <a:fld id="{8731FDDB-74AF-466F-B92E-1346EC410FDE}" type="slidenum">
              <a:rPr lang="en-GB" smtClean="0"/>
              <a:t>2</a:t>
            </a:fld>
            <a:endParaRPr lang="en-GB"/>
          </a:p>
        </p:txBody>
      </p:sp>
    </p:spTree>
    <p:extLst>
      <p:ext uri="{BB962C8B-B14F-4D97-AF65-F5344CB8AC3E}">
        <p14:creationId xmlns:p14="http://schemas.microsoft.com/office/powerpoint/2010/main" val="5784440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First impressions are important when you have limited</a:t>
            </a:r>
            <a:r>
              <a:rPr lang="en-US" baseline="0" dirty="0"/>
              <a:t> attention from journal editors.</a:t>
            </a:r>
          </a:p>
          <a:p>
            <a:endParaRPr lang="en-US" baseline="0" dirty="0"/>
          </a:p>
          <a:p>
            <a:r>
              <a:rPr lang="en-US" baseline="0" dirty="0"/>
              <a:t>It is the first time they can evaluate the significance and relevance of your study. This is how they determine if your manuscript is suitable to be published by their journal. If not, they have many other options to choose from.</a:t>
            </a:r>
          </a:p>
          <a:p>
            <a:endParaRPr lang="en-US" baseline="0" dirty="0"/>
          </a:p>
          <a:p>
            <a:r>
              <a:rPr lang="en-US" baseline="0" dirty="0"/>
              <a:t>They also want to ensure your study will be interesting to their readers. Journal editors want to improve the reputation of their journal in the field. To do this, their published articles need to be widely read.</a:t>
            </a:r>
          </a:p>
          <a:p>
            <a:endParaRPr lang="en-US" baseline="0" dirty="0"/>
          </a:p>
          <a:p>
            <a:r>
              <a:rPr lang="en-US" baseline="0" dirty="0"/>
              <a:t>Lastly, this is the first time they can evaluate your writing style. If you cannot clearly communicate the significance and relevance of your study in your cover letter, they will assume—based on their first impression—that you cannot do so in your manuscript either. </a:t>
            </a:r>
            <a:endParaRPr lang="en-US" dirty="0"/>
          </a:p>
        </p:txBody>
      </p:sp>
      <p:sp>
        <p:nvSpPr>
          <p:cNvPr id="4" name="Slide Number Placeholder 3"/>
          <p:cNvSpPr>
            <a:spLocks noGrp="1"/>
          </p:cNvSpPr>
          <p:nvPr>
            <p:ph type="sldNum" sz="quarter" idx="10"/>
          </p:nvPr>
        </p:nvSpPr>
        <p:spPr/>
        <p:txBody>
          <a:bodyPr/>
          <a:lstStyle/>
          <a:p>
            <a:fld id="{8731FDDB-74AF-466F-B92E-1346EC410FDE}" type="slidenum">
              <a:rPr lang="en-GB" smtClean="0"/>
              <a:t>3</a:t>
            </a:fld>
            <a:endParaRPr lang="en-GB"/>
          </a:p>
        </p:txBody>
      </p:sp>
    </p:spTree>
    <p:extLst>
      <p:ext uri="{BB962C8B-B14F-4D97-AF65-F5344CB8AC3E}">
        <p14:creationId xmlns:p14="http://schemas.microsoft.com/office/powerpoint/2010/main" val="22051167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So</a:t>
            </a:r>
            <a:r>
              <a:rPr lang="en-US" baseline="0" dirty="0"/>
              <a:t> w</a:t>
            </a:r>
            <a:r>
              <a:rPr lang="en-US" dirty="0"/>
              <a:t>hat information journal editors need when evaluating</a:t>
            </a:r>
            <a:r>
              <a:rPr lang="en-US" baseline="0" dirty="0"/>
              <a:t> the suitability of your manuscript?</a:t>
            </a:r>
          </a:p>
          <a:p>
            <a:endParaRPr lang="en-US" baseline="0" dirty="0"/>
          </a:p>
          <a:p>
            <a:pPr marL="0" marR="0" indent="0" algn="l" defTabSz="872722" rtl="0" eaLnBrk="1" fontAlgn="auto" latinLnBrk="0" hangingPunct="1">
              <a:lnSpc>
                <a:spcPct val="100000"/>
              </a:lnSpc>
              <a:spcBef>
                <a:spcPts val="0"/>
              </a:spcBef>
              <a:spcAft>
                <a:spcPts val="0"/>
              </a:spcAft>
              <a:buClrTx/>
              <a:buSzTx/>
              <a:buFontTx/>
              <a:buNone/>
              <a:tabLst/>
              <a:defRPr/>
            </a:pPr>
            <a:r>
              <a:rPr lang="en-US" baseline="0" dirty="0"/>
              <a:t>They want to know the title of your manuscript, but also tell the journal editor the type of article it is. Journals publish a variety of article types (research articles, short communications, review articles, letters to the editor), and each is evaluated differently. Let the journal editor know the type of article your manuscript is at the beginning of your cover letter.</a:t>
            </a:r>
          </a:p>
          <a:p>
            <a:endParaRPr lang="en-US" dirty="0"/>
          </a:p>
          <a:p>
            <a:r>
              <a:rPr lang="en-US" baseline="0" dirty="0"/>
              <a:t>You next need to briefly describe why the study needs to be done. Introduce the topic of the study and what challenges researchers are facing regarding this topic.</a:t>
            </a:r>
          </a:p>
          <a:p>
            <a:endParaRPr lang="en-US" baseline="0" dirty="0"/>
          </a:p>
          <a:p>
            <a:r>
              <a:rPr lang="en-US" baseline="0" dirty="0"/>
              <a:t>Then concisely discuss your study. Your study design and highlight the one or two most important findings. This is to emphasize why your study is important to the field.</a:t>
            </a:r>
          </a:p>
          <a:p>
            <a:endParaRPr lang="en-US" baseline="0" dirty="0"/>
          </a:p>
          <a:p>
            <a:r>
              <a:rPr lang="en-US" baseline="0" dirty="0"/>
              <a:t>Next, you need to convince the journal editor that your manuscript will be interesting to the journal's readers. Remember, that is an important issue for the journal editor! I recommend to review the aims and scope of the journal, and be sure to include any key topics or readers that are emphasized. This will help establish the suitability of your manuscript, and why the journal editor should choose your manuscript over the many others that have also been submitted.</a:t>
            </a:r>
          </a:p>
          <a:p>
            <a:endParaRPr lang="en-US" baseline="0" dirty="0"/>
          </a:p>
          <a:p>
            <a:r>
              <a:rPr lang="en-US" baseline="0" dirty="0"/>
              <a:t>Finally, it is also a good idea to recommend 3 or 4 potential reviewers for your manuscript. Some journals require this, so be sure to read the author guidelines carefully. But even if they don’t require it, it’s always a good idea and can help speed up the submission process because finding qualified reviewers can often take time for the journal editor. You can also exclude reviewers as well to avoid an potential conflicts of interest during the review of your manuscript.</a:t>
            </a:r>
          </a:p>
          <a:p>
            <a:endParaRPr lang="en-US" baseline="0" dirty="0"/>
          </a:p>
          <a:p>
            <a:r>
              <a:rPr lang="en-US" baseline="0" dirty="0"/>
              <a:t>Lastly, you should highlight important issues related to publication ethics, which we will discuss on the next slide in more detail.</a:t>
            </a:r>
          </a:p>
          <a:p>
            <a:endParaRPr lang="en-US" baseline="0" dirty="0"/>
          </a:p>
          <a:p>
            <a:r>
              <a:rPr lang="en-US" baseline="0" dirty="0"/>
              <a:t>In the end, you will have a logically written cover letter emphasizing the significance and relevance of your study for the journal editor—increasing your chances of publication success.</a:t>
            </a:r>
            <a:endParaRPr lang="en-US" dirty="0"/>
          </a:p>
          <a:p>
            <a:endParaRPr lang="en-US" dirty="0"/>
          </a:p>
        </p:txBody>
      </p:sp>
      <p:sp>
        <p:nvSpPr>
          <p:cNvPr id="4" name="Slide Number Placeholder 3"/>
          <p:cNvSpPr>
            <a:spLocks noGrp="1"/>
          </p:cNvSpPr>
          <p:nvPr>
            <p:ph type="sldNum" sz="quarter" idx="10"/>
          </p:nvPr>
        </p:nvSpPr>
        <p:spPr/>
        <p:txBody>
          <a:bodyPr/>
          <a:lstStyle/>
          <a:p>
            <a:fld id="{8731FDDB-74AF-466F-B92E-1346EC410FDE}" type="slidenum">
              <a:rPr lang="en-GB" smtClean="0"/>
              <a:t>4</a:t>
            </a:fld>
            <a:endParaRPr lang="en-GB"/>
          </a:p>
        </p:txBody>
      </p:sp>
    </p:spTree>
    <p:extLst>
      <p:ext uri="{BB962C8B-B14F-4D97-AF65-F5344CB8AC3E}">
        <p14:creationId xmlns:p14="http://schemas.microsoft.com/office/powerpoint/2010/main" val="26246584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Include information about publication ethics at the end of your cover letter.</a:t>
            </a:r>
          </a:p>
          <a:p>
            <a:endParaRPr lang="en-US" dirty="0"/>
          </a:p>
          <a:p>
            <a:r>
              <a:rPr lang="en-US" dirty="0"/>
              <a:t>You should state it is original and unpublished.</a:t>
            </a:r>
          </a:p>
          <a:p>
            <a:r>
              <a:rPr lang="en-US" dirty="0"/>
              <a:t/>
            </a:r>
            <a:br>
              <a:rPr lang="en-US" dirty="0"/>
            </a:br>
            <a:r>
              <a:rPr lang="en-US" dirty="0"/>
              <a:t>It</a:t>
            </a:r>
            <a:r>
              <a:rPr lang="en-US" baseline="0" dirty="0"/>
              <a:t> is not being reviewed by any other journals—you can only submit to one journal at a time.</a:t>
            </a:r>
          </a:p>
          <a:p>
            <a:endParaRPr lang="en-US" baseline="0" dirty="0"/>
          </a:p>
          <a:p>
            <a:r>
              <a:rPr lang="en-US" baseline="0" dirty="0"/>
              <a:t>Journal editors don’t like author conflicts. Therefore, state that all the authors agree on the content of the journal and the authorship order. Further, it is useful to state that all the authors agree with the submission to the journal.</a:t>
            </a:r>
          </a:p>
          <a:p>
            <a:endParaRPr lang="en-US" baseline="0" dirty="0"/>
          </a:p>
          <a:p>
            <a:r>
              <a:rPr lang="en-US" baseline="0" dirty="0"/>
              <a:t>If you have any conflicts of interest, you should state them here.</a:t>
            </a:r>
          </a:p>
          <a:p>
            <a:endParaRPr lang="en-US" baseline="0" dirty="0"/>
          </a:p>
          <a:p>
            <a:r>
              <a:rPr lang="en-US" baseline="0" dirty="0"/>
              <a:t>You should also include the source of your funding.</a:t>
            </a:r>
          </a:p>
          <a:p>
            <a:endParaRPr lang="en-US" baseline="0" dirty="0"/>
          </a:p>
          <a:p>
            <a:r>
              <a:rPr lang="en-US" baseline="0" dirty="0"/>
              <a:t>Lastly, some journals will require you to state what each author contributed to qualify to be an author on the manuscript. </a:t>
            </a:r>
          </a:p>
          <a:p>
            <a:endParaRPr lang="en-US" baseline="0" dirty="0"/>
          </a:p>
          <a:p>
            <a:r>
              <a:rPr lang="en-US" baseline="0" dirty="0"/>
              <a:t>So be sure to include this valuable information for the journal editor in your cover letter, and they will know you have followed the guidelines for publication ethics used worldwide.</a:t>
            </a:r>
            <a:endParaRPr lang="en-US" dirty="0"/>
          </a:p>
        </p:txBody>
      </p:sp>
      <p:sp>
        <p:nvSpPr>
          <p:cNvPr id="4" name="Slide Number Placeholder 3"/>
          <p:cNvSpPr>
            <a:spLocks noGrp="1"/>
          </p:cNvSpPr>
          <p:nvPr>
            <p:ph type="sldNum" sz="quarter" idx="10"/>
          </p:nvPr>
        </p:nvSpPr>
        <p:spPr/>
        <p:txBody>
          <a:bodyPr/>
          <a:lstStyle/>
          <a:p>
            <a:fld id="{8731FDDB-74AF-466F-B92E-1346EC410FDE}" type="slidenum">
              <a:rPr lang="en-GB" smtClean="0"/>
              <a:t>5</a:t>
            </a:fld>
            <a:endParaRPr lang="en-GB"/>
          </a:p>
        </p:txBody>
      </p:sp>
    </p:spTree>
    <p:extLst>
      <p:ext uri="{BB962C8B-B14F-4D97-AF65-F5344CB8AC3E}">
        <p14:creationId xmlns:p14="http://schemas.microsoft.com/office/powerpoint/2010/main" val="40675876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872722" rtl="0" eaLnBrk="1" fontAlgn="auto" latinLnBrk="0" hangingPunct="1">
              <a:lnSpc>
                <a:spcPct val="100000"/>
              </a:lnSpc>
              <a:spcBef>
                <a:spcPts val="0"/>
              </a:spcBef>
              <a:spcAft>
                <a:spcPts val="0"/>
              </a:spcAft>
              <a:buClrTx/>
              <a:buSzTx/>
              <a:buFontTx/>
              <a:buNone/>
              <a:tabLst/>
              <a:defRPr/>
            </a:pPr>
            <a:r>
              <a:rPr lang="en-US" dirty="0"/>
              <a:t>Now that</a:t>
            </a:r>
            <a:r>
              <a:rPr lang="en-US" baseline="0" dirty="0"/>
              <a:t> you have convinced the journal editor that your study may be suitable for publication in their journal, you have overcome the first obstacle in publishing. The next obstacle you have to face? Peer review.</a:t>
            </a:r>
            <a:endParaRPr lang="en-US" dirty="0"/>
          </a:p>
          <a:p>
            <a:endParaRPr lang="en-US" dirty="0"/>
          </a:p>
        </p:txBody>
      </p:sp>
      <p:sp>
        <p:nvSpPr>
          <p:cNvPr id="4" name="Slide Number Placeholder 3"/>
          <p:cNvSpPr>
            <a:spLocks noGrp="1"/>
          </p:cNvSpPr>
          <p:nvPr>
            <p:ph type="sldNum" sz="quarter" idx="10"/>
          </p:nvPr>
        </p:nvSpPr>
        <p:spPr/>
        <p:txBody>
          <a:bodyPr/>
          <a:lstStyle/>
          <a:p>
            <a:fld id="{8731FDDB-74AF-466F-B92E-1346EC410FDE}" type="slidenum">
              <a:rPr lang="en-GB" smtClean="0"/>
              <a:t>6</a:t>
            </a:fld>
            <a:endParaRPr lang="en-GB"/>
          </a:p>
        </p:txBody>
      </p:sp>
    </p:spTree>
    <p:extLst>
      <p:ext uri="{BB962C8B-B14F-4D97-AF65-F5344CB8AC3E}">
        <p14:creationId xmlns:p14="http://schemas.microsoft.com/office/powerpoint/2010/main" val="32094356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a:p>
            <a:r>
              <a:rPr lang="en-US" dirty="0"/>
              <a:t>Although many</a:t>
            </a:r>
            <a:r>
              <a:rPr lang="en-US" baseline="0" dirty="0"/>
              <a:t> authors view peer review like this (point to comic), please remember that peer review is a positive process.</a:t>
            </a:r>
          </a:p>
          <a:p>
            <a:endParaRPr lang="en-US" baseline="0" dirty="0"/>
          </a:p>
          <a:p>
            <a:r>
              <a:rPr lang="en-US" baseline="0" dirty="0"/>
              <a:t>During peer review, experts in your field take time out of their busy schedules to give you their advice on how you can improve the quality of your study and your manuscript—and they do this for free!</a:t>
            </a:r>
          </a:p>
          <a:p>
            <a:endParaRPr lang="en-US" baseline="0" dirty="0"/>
          </a:p>
          <a:p>
            <a:r>
              <a:rPr lang="en-US" baseline="0" dirty="0"/>
              <a:t>By being externally reviewed, peer review ensures that only those studies that are most relevant for field and that are scientifically sound are published.</a:t>
            </a:r>
          </a:p>
          <a:p>
            <a:endParaRPr lang="en-US" baseline="0" dirty="0"/>
          </a:p>
          <a:p>
            <a:r>
              <a:rPr lang="en-US" baseline="0" dirty="0"/>
              <a:t>This process then can directly influence the advancement of the field. </a:t>
            </a:r>
          </a:p>
          <a:p>
            <a:endParaRPr lang="en-US" baseline="0" dirty="0"/>
          </a:p>
        </p:txBody>
      </p:sp>
      <p:sp>
        <p:nvSpPr>
          <p:cNvPr id="4" name="Slide Number Placeholder 3"/>
          <p:cNvSpPr>
            <a:spLocks noGrp="1"/>
          </p:cNvSpPr>
          <p:nvPr>
            <p:ph type="sldNum" sz="quarter" idx="10"/>
          </p:nvPr>
        </p:nvSpPr>
        <p:spPr/>
        <p:txBody>
          <a:bodyPr/>
          <a:lstStyle/>
          <a:p>
            <a:fld id="{8731FDDB-74AF-466F-B92E-1346EC410FDE}" type="slidenum">
              <a:rPr lang="en-GB" smtClean="0"/>
              <a:t>7</a:t>
            </a:fld>
            <a:endParaRPr lang="en-GB"/>
          </a:p>
        </p:txBody>
      </p:sp>
    </p:spTree>
    <p:extLst>
      <p:ext uri="{BB962C8B-B14F-4D97-AF65-F5344CB8AC3E}">
        <p14:creationId xmlns:p14="http://schemas.microsoft.com/office/powerpoint/2010/main" val="23891316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Peer</a:t>
            </a:r>
            <a:r>
              <a:rPr lang="en-US" baseline="0" dirty="0"/>
              <a:t> review is an essential step in the journey of your manuscript. However, it is important to remember that journal editors still play the essential role and make the final decisions.</a:t>
            </a:r>
          </a:p>
          <a:p>
            <a:endParaRPr lang="en-US" baseline="0" dirty="0"/>
          </a:p>
          <a:p>
            <a:r>
              <a:rPr lang="en-US" baseline="0" dirty="0"/>
              <a:t>The first decision they will make is whether or not your manuscript meets the basic requirements for their journal. If not, they will not even send it for review. If they feel it may be suitable for their journal, then they will find reviewers to evaluate your manuscript. </a:t>
            </a:r>
          </a:p>
          <a:p>
            <a:endParaRPr lang="en-US" baseline="0" dirty="0"/>
          </a:p>
          <a:p>
            <a:r>
              <a:rPr lang="en-US" baseline="0" dirty="0"/>
              <a:t>These reviewers will then give their recommendations on how the manuscript can be further improved and whether they feel it is suitable for publication. The journal editor will then assess these comments and decide whether to reject the manuscript, or send it back to the author for revisions.</a:t>
            </a:r>
          </a:p>
          <a:p>
            <a:endParaRPr lang="en-US" baseline="0" dirty="0"/>
          </a:p>
          <a:p>
            <a:r>
              <a:rPr lang="en-US" baseline="0" dirty="0"/>
              <a:t>After revisions, the author will send back their improved manuscript for another round of evaluation. If the journal editor feels that all the reviewer comments have been addressed, only then will the journal editor accept the manuscript. In some cases, the manuscript may even go through another round of peer review to be safe.</a:t>
            </a:r>
          </a:p>
          <a:p>
            <a:endParaRPr lang="en-US" baseline="0" dirty="0"/>
          </a:p>
          <a:p>
            <a:r>
              <a:rPr lang="en-US" baseline="0" dirty="0"/>
              <a:t>So while the reviewers play an essential role in this process, it is the journal editor that makes the final decision.</a:t>
            </a:r>
            <a:endParaRPr lang="en-US" dirty="0"/>
          </a:p>
        </p:txBody>
      </p:sp>
      <p:sp>
        <p:nvSpPr>
          <p:cNvPr id="4" name="Slide Number Placeholder 3"/>
          <p:cNvSpPr>
            <a:spLocks noGrp="1"/>
          </p:cNvSpPr>
          <p:nvPr>
            <p:ph type="sldNum" sz="quarter" idx="10"/>
          </p:nvPr>
        </p:nvSpPr>
        <p:spPr/>
        <p:txBody>
          <a:bodyPr/>
          <a:lstStyle/>
          <a:p>
            <a:fld id="{8731FDDB-74AF-466F-B92E-1346EC410FDE}" type="slidenum">
              <a:rPr lang="en-GB" smtClean="0"/>
              <a:t>8</a:t>
            </a:fld>
            <a:endParaRPr lang="en-GB"/>
          </a:p>
        </p:txBody>
      </p:sp>
    </p:spTree>
    <p:extLst>
      <p:ext uri="{BB962C8B-B14F-4D97-AF65-F5344CB8AC3E}">
        <p14:creationId xmlns:p14="http://schemas.microsoft.com/office/powerpoint/2010/main" val="26003530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Therefore, you have to ensure the journal editor has all the information they need to make</a:t>
            </a:r>
            <a:r>
              <a:rPr lang="en-US" baseline="0" dirty="0"/>
              <a:t> their decision. This is done in the response letter after revision.</a:t>
            </a:r>
          </a:p>
          <a:p>
            <a:endParaRPr lang="en-US" baseline="0" dirty="0"/>
          </a:p>
          <a:p>
            <a:r>
              <a:rPr lang="en-US" dirty="0"/>
              <a:t>One of the most common</a:t>
            </a:r>
            <a:r>
              <a:rPr lang="en-US" baseline="0" dirty="0"/>
              <a:t> mistakes that authors make in the response letter—that journal editors hate—is only saying that the revision was done. Not what the revisions were.</a:t>
            </a:r>
          </a:p>
          <a:p>
            <a:endParaRPr lang="en-US" baseline="0" dirty="0"/>
          </a:p>
          <a:p>
            <a:r>
              <a:rPr lang="en-US" baseline="0" dirty="0"/>
              <a:t>Please remember journal editors are very busy people! They don’t have time to hunt for your changes in your revised manuscript. You need to make it easy for them to assess if you have fully revised your manuscript according to the reviewer comments.</a:t>
            </a:r>
          </a:p>
          <a:p>
            <a:endParaRPr lang="en-US" baseline="0" dirty="0"/>
          </a:p>
          <a:p>
            <a:r>
              <a:rPr lang="en-US" baseline="0" dirty="0"/>
              <a:t>So be sure to state in the response letter what was revised and where those revisions can be found. In your revised manuscript, make the changes easy to see too; e.g., you can highlight the revised text. This will facilitate the review process and can help you publish more quickly.</a:t>
            </a:r>
            <a:endParaRPr lang="en-US" dirty="0"/>
          </a:p>
        </p:txBody>
      </p:sp>
      <p:sp>
        <p:nvSpPr>
          <p:cNvPr id="4" name="Slide Number Placeholder 3"/>
          <p:cNvSpPr>
            <a:spLocks noGrp="1"/>
          </p:cNvSpPr>
          <p:nvPr>
            <p:ph type="sldNum" sz="quarter" idx="10"/>
          </p:nvPr>
        </p:nvSpPr>
        <p:spPr/>
        <p:txBody>
          <a:bodyPr/>
          <a:lstStyle/>
          <a:p>
            <a:fld id="{8731FDDB-74AF-466F-B92E-1346EC410FDE}" type="slidenum">
              <a:rPr lang="en-GB" smtClean="0"/>
              <a:t>9</a:t>
            </a:fld>
            <a:endParaRPr lang="en-GB"/>
          </a:p>
        </p:txBody>
      </p:sp>
    </p:spTree>
    <p:extLst>
      <p:ext uri="{BB962C8B-B14F-4D97-AF65-F5344CB8AC3E}">
        <p14:creationId xmlns:p14="http://schemas.microsoft.com/office/powerpoint/2010/main" val="7333093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B94272F-C4D4-4371-9A88-BC6A36766296}" type="datetimeFigureOut">
              <a:rPr lang="en-US" smtClean="0"/>
              <a:t>10/1/2019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66AED2-9B19-4C53-B267-26DEA5D099DE}" type="slidenum">
              <a:rPr lang="en-US" smtClean="0"/>
              <a:t>‹#›</a:t>
            </a:fld>
            <a:endParaRPr lang="en-US"/>
          </a:p>
        </p:txBody>
      </p:sp>
    </p:spTree>
    <p:extLst>
      <p:ext uri="{BB962C8B-B14F-4D97-AF65-F5344CB8AC3E}">
        <p14:creationId xmlns:p14="http://schemas.microsoft.com/office/powerpoint/2010/main" val="16501735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94272F-C4D4-4371-9A88-BC6A36766296}" type="datetimeFigureOut">
              <a:rPr lang="en-US" smtClean="0"/>
              <a:t>10/1/2019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66AED2-9B19-4C53-B267-26DEA5D099DE}" type="slidenum">
              <a:rPr lang="en-US" smtClean="0"/>
              <a:t>‹#›</a:t>
            </a:fld>
            <a:endParaRPr lang="en-US"/>
          </a:p>
        </p:txBody>
      </p:sp>
    </p:spTree>
    <p:extLst>
      <p:ext uri="{BB962C8B-B14F-4D97-AF65-F5344CB8AC3E}">
        <p14:creationId xmlns:p14="http://schemas.microsoft.com/office/powerpoint/2010/main" val="12262204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94272F-C4D4-4371-9A88-BC6A36766296}" type="datetimeFigureOut">
              <a:rPr lang="en-US" smtClean="0"/>
              <a:t>10/1/2019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66AED2-9B19-4C53-B267-26DEA5D099DE}" type="slidenum">
              <a:rPr lang="en-US" smtClean="0"/>
              <a:t>‹#›</a:t>
            </a:fld>
            <a:endParaRPr lang="en-US"/>
          </a:p>
        </p:txBody>
      </p:sp>
    </p:spTree>
    <p:extLst>
      <p:ext uri="{BB962C8B-B14F-4D97-AF65-F5344CB8AC3E}">
        <p14:creationId xmlns:p14="http://schemas.microsoft.com/office/powerpoint/2010/main" val="41676003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Section divider 5">
    <p:bg>
      <p:bgPr>
        <a:solidFill>
          <a:schemeClr val="bg2"/>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9144000" cy="6858000"/>
          </a:xfrm>
          <a:prstGeom prst="rect">
            <a:avLst/>
          </a:prstGeom>
          <a:solidFill>
            <a:srgbClr val="F8A158"/>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err="1"/>
          </a:p>
        </p:txBody>
      </p:sp>
      <p:sp>
        <p:nvSpPr>
          <p:cNvPr id="12" name="Isosceles Triangle 2"/>
          <p:cNvSpPr/>
          <p:nvPr userDrawn="1"/>
        </p:nvSpPr>
        <p:spPr>
          <a:xfrm rot="16200000">
            <a:off x="5465955" y="2641796"/>
            <a:ext cx="2824488" cy="4531602"/>
          </a:xfrm>
          <a:custGeom>
            <a:avLst/>
            <a:gdLst>
              <a:gd name="connsiteX0" fmla="*/ 0 w 2771777"/>
              <a:gd name="connsiteY0" fmla="*/ 4817797 h 4817797"/>
              <a:gd name="connsiteX1" fmla="*/ 1385889 w 2771777"/>
              <a:gd name="connsiteY1" fmla="*/ 0 h 4817797"/>
              <a:gd name="connsiteX2" fmla="*/ 2771777 w 2771777"/>
              <a:gd name="connsiteY2" fmla="*/ 4817797 h 4817797"/>
              <a:gd name="connsiteX3" fmla="*/ 0 w 2771777"/>
              <a:gd name="connsiteY3" fmla="*/ 4817797 h 4817797"/>
              <a:gd name="connsiteX0" fmla="*/ 0 w 2771777"/>
              <a:gd name="connsiteY0" fmla="*/ 4808272 h 4808272"/>
              <a:gd name="connsiteX1" fmla="*/ 1395414 w 2771777"/>
              <a:gd name="connsiteY1" fmla="*/ 0 h 4808272"/>
              <a:gd name="connsiteX2" fmla="*/ 2771777 w 2771777"/>
              <a:gd name="connsiteY2" fmla="*/ 4808272 h 4808272"/>
              <a:gd name="connsiteX3" fmla="*/ 0 w 2771777"/>
              <a:gd name="connsiteY3" fmla="*/ 4808272 h 4808272"/>
              <a:gd name="connsiteX0" fmla="*/ 0 w 2771777"/>
              <a:gd name="connsiteY0" fmla="*/ 4817619 h 4817619"/>
              <a:gd name="connsiteX1" fmla="*/ 1400087 w 2771777"/>
              <a:gd name="connsiteY1" fmla="*/ 0 h 4817619"/>
              <a:gd name="connsiteX2" fmla="*/ 2771777 w 2771777"/>
              <a:gd name="connsiteY2" fmla="*/ 4817619 h 4817619"/>
              <a:gd name="connsiteX3" fmla="*/ 0 w 2771777"/>
              <a:gd name="connsiteY3" fmla="*/ 4817619 h 4817619"/>
            </a:gdLst>
            <a:ahLst/>
            <a:cxnLst>
              <a:cxn ang="0">
                <a:pos x="connsiteX0" y="connsiteY0"/>
              </a:cxn>
              <a:cxn ang="0">
                <a:pos x="connsiteX1" y="connsiteY1"/>
              </a:cxn>
              <a:cxn ang="0">
                <a:pos x="connsiteX2" y="connsiteY2"/>
              </a:cxn>
              <a:cxn ang="0">
                <a:pos x="connsiteX3" y="connsiteY3"/>
              </a:cxn>
            </a:cxnLst>
            <a:rect l="l" t="t" r="r" b="b"/>
            <a:pathLst>
              <a:path w="2771777" h="4817619">
                <a:moveTo>
                  <a:pt x="0" y="4817619"/>
                </a:moveTo>
                <a:lnTo>
                  <a:pt x="1400087" y="0"/>
                </a:lnTo>
                <a:lnTo>
                  <a:pt x="2771777" y="4817619"/>
                </a:lnTo>
                <a:lnTo>
                  <a:pt x="0" y="4817619"/>
                </a:lnTo>
                <a:close/>
              </a:path>
            </a:pathLst>
          </a:custGeom>
          <a:solidFill>
            <a:srgbClr val="F9B479"/>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lvl="0" algn="ctr"/>
            <a:endParaRPr lang="en-GB" sz="1400" dirty="0" err="1"/>
          </a:p>
        </p:txBody>
      </p:sp>
      <p:sp>
        <p:nvSpPr>
          <p:cNvPr id="4" name="Rectangle 3"/>
          <p:cNvSpPr/>
          <p:nvPr userDrawn="1"/>
        </p:nvSpPr>
        <p:spPr>
          <a:xfrm>
            <a:off x="492369" y="2"/>
            <a:ext cx="8650523"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rgbClr val="F58220"/>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err="1"/>
          </a:p>
        </p:txBody>
      </p:sp>
      <p:sp>
        <p:nvSpPr>
          <p:cNvPr id="13" name="Text Placeholder 10"/>
          <p:cNvSpPr>
            <a:spLocks noGrp="1"/>
          </p:cNvSpPr>
          <p:nvPr>
            <p:ph type="body" sz="quarter" idx="14" hasCustomPrompt="1"/>
          </p:nvPr>
        </p:nvSpPr>
        <p:spPr>
          <a:xfrm>
            <a:off x="762000" y="4570413"/>
            <a:ext cx="2086708" cy="819150"/>
          </a:xfrm>
        </p:spPr>
        <p:txBody>
          <a:bodyPr wrap="square" anchor="b">
            <a:noAutofit/>
          </a:bodyPr>
          <a:lstStyle>
            <a:lvl1pPr>
              <a:lnSpc>
                <a:spcPct val="100000"/>
              </a:lnSpc>
              <a:spcAft>
                <a:spcPts val="0"/>
              </a:spcAft>
              <a:defRPr sz="10800" b="1">
                <a:solidFill>
                  <a:schemeClr val="bg1"/>
                </a:solidFill>
              </a:defRPr>
            </a:lvl1pPr>
          </a:lstStyle>
          <a:p>
            <a:pPr lvl="0"/>
            <a:r>
              <a:rPr lang="en-US" dirty="0"/>
              <a:t>#.#</a:t>
            </a:r>
          </a:p>
        </p:txBody>
      </p:sp>
      <p:sp>
        <p:nvSpPr>
          <p:cNvPr id="8" name="Title 7"/>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9" name="Rectangle 8"/>
          <p:cNvSpPr/>
          <p:nvPr userDrawn="1"/>
        </p:nvSpPr>
        <p:spPr>
          <a:xfrm>
            <a:off x="762000" y="6387327"/>
            <a:ext cx="1929522" cy="153888"/>
          </a:xfrm>
          <a:prstGeom prst="rect">
            <a:avLst/>
          </a:prstGeom>
        </p:spPr>
        <p:txBody>
          <a:bodyPr wrap="none" lIns="0" tIns="0" rIns="0" bIns="0">
            <a:noAutofit/>
          </a:bodyPr>
          <a:lstStyle/>
          <a:p>
            <a:r>
              <a:rPr lang="en-GB" sz="1000" dirty="0">
                <a:solidFill>
                  <a:schemeClr val="bg1"/>
                </a:solidFill>
              </a:rPr>
              <a:t>[Title for presentation / Date to go here]</a:t>
            </a:r>
          </a:p>
        </p:txBody>
      </p:sp>
      <p:sp>
        <p:nvSpPr>
          <p:cNvPr id="10" name="Freeform 6"/>
          <p:cNvSpPr>
            <a:spLocks/>
          </p:cNvSpPr>
          <p:nvPr userDrawn="1"/>
        </p:nvSpPr>
        <p:spPr bwMode="auto">
          <a:xfrm>
            <a:off x="8367346" y="-1"/>
            <a:ext cx="320920"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marL="0" marR="0" indent="0" algn="ctr" defTabSz="872722" rtl="0" eaLnBrk="1" fontAlgn="auto" latinLnBrk="0" hangingPunct="1">
              <a:lnSpc>
                <a:spcPct val="100000"/>
              </a:lnSpc>
              <a:spcBef>
                <a:spcPts val="0"/>
              </a:spcBef>
              <a:spcAft>
                <a:spcPts val="0"/>
              </a:spcAft>
              <a:buClrTx/>
              <a:buSzTx/>
              <a:buFontTx/>
              <a:buNone/>
              <a:tabLst/>
              <a:defRPr/>
            </a:pPr>
            <a:fld id="{12E06541-304F-41DA-A076-D86DB9E81A9C}" type="slidenum">
              <a:rPr lang="en-GB" sz="1200" smtClean="0">
                <a:solidFill>
                  <a:schemeClr val="accent1"/>
                </a:solidFill>
              </a:rPr>
              <a:pPr marL="0" marR="0" indent="0" algn="ctr" defTabSz="872722" rtl="0" eaLnBrk="1" fontAlgn="auto" latinLnBrk="0" hangingPunct="1">
                <a:lnSpc>
                  <a:spcPct val="100000"/>
                </a:lnSpc>
                <a:spcBef>
                  <a:spcPts val="0"/>
                </a:spcBef>
                <a:spcAft>
                  <a:spcPts val="0"/>
                </a:spcAft>
                <a:buClrTx/>
                <a:buSzTx/>
                <a:buFontTx/>
                <a:buNone/>
                <a:tabLst/>
                <a:defRPr/>
              </a:pPr>
              <a:t>‹#›</a:t>
            </a:fld>
            <a:endParaRPr lang="en-GB" sz="1200">
              <a:solidFill>
                <a:schemeClr val="accent1"/>
              </a:solidFill>
            </a:endParaRPr>
          </a:p>
        </p:txBody>
      </p:sp>
    </p:spTree>
    <p:extLst>
      <p:ext uri="{BB962C8B-B14F-4D97-AF65-F5344CB8AC3E}">
        <p14:creationId xmlns:p14="http://schemas.microsoft.com/office/powerpoint/2010/main" val="3683834623"/>
      </p:ext>
    </p:extLst>
  </p:cSld>
  <p:clrMapOvr>
    <a:masterClrMapping/>
  </p:clrMapOvr>
  <p:extLst mod="1">
    <p:ext uri="{DCECCB84-F9BA-43D5-87BE-67443E8EF086}">
      <p15:sldGuideLst xmlns="" xmlns:p15="http://schemas.microsoft.com/office/powerpoint/2012/main">
        <p15:guide id="1" pos="1079"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One column">
    <p:spTree>
      <p:nvGrpSpPr>
        <p:cNvPr id="1" name=""/>
        <p:cNvGrpSpPr/>
        <p:nvPr/>
      </p:nvGrpSpPr>
      <p:grpSpPr>
        <a:xfrm>
          <a:off x="0" y="0"/>
          <a:ext cx="0" cy="0"/>
          <a:chOff x="0" y="0"/>
          <a:chExt cx="0" cy="0"/>
        </a:xfrm>
      </p:grpSpPr>
      <p:sp>
        <p:nvSpPr>
          <p:cNvPr id="11" name="Text Placeholder 10"/>
          <p:cNvSpPr>
            <a:spLocks noGrp="1"/>
          </p:cNvSpPr>
          <p:nvPr>
            <p:ph type="body" sz="quarter" idx="14"/>
          </p:nvPr>
        </p:nvSpPr>
        <p:spPr>
          <a:xfrm>
            <a:off x="762000" y="1436689"/>
            <a:ext cx="7605347" cy="2283702"/>
          </a:xfrm>
        </p:spPr>
        <p:txBody>
          <a:bodyPr>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itle 11"/>
          <p:cNvSpPr>
            <a:spLocks noGrp="1"/>
          </p:cNvSpPr>
          <p:nvPr>
            <p:ph type="title"/>
          </p:nvPr>
        </p:nvSpPr>
        <p:spPr>
          <a:xfrm>
            <a:off x="762000" y="538163"/>
            <a:ext cx="7605347" cy="370558"/>
          </a:xfrm>
        </p:spPr>
        <p:txBody>
          <a:bodyPr/>
          <a:lstStyle/>
          <a:p>
            <a:r>
              <a:rPr lang="en-US"/>
              <a:t>Click to edit Master title style</a:t>
            </a:r>
            <a:endParaRPr lang="en-GB"/>
          </a:p>
        </p:txBody>
      </p:sp>
    </p:spTree>
    <p:extLst>
      <p:ext uri="{BB962C8B-B14F-4D97-AF65-F5344CB8AC3E}">
        <p14:creationId xmlns:p14="http://schemas.microsoft.com/office/powerpoint/2010/main" val="7264038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94272F-C4D4-4371-9A88-BC6A36766296}" type="datetimeFigureOut">
              <a:rPr lang="en-US" smtClean="0"/>
              <a:t>10/1/2019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66AED2-9B19-4C53-B267-26DEA5D099DE}" type="slidenum">
              <a:rPr lang="en-US" smtClean="0"/>
              <a:t>‹#›</a:t>
            </a:fld>
            <a:endParaRPr lang="en-US"/>
          </a:p>
        </p:txBody>
      </p:sp>
    </p:spTree>
    <p:extLst>
      <p:ext uri="{BB962C8B-B14F-4D97-AF65-F5344CB8AC3E}">
        <p14:creationId xmlns:p14="http://schemas.microsoft.com/office/powerpoint/2010/main" val="8417578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94272F-C4D4-4371-9A88-BC6A36766296}" type="datetimeFigureOut">
              <a:rPr lang="en-US" smtClean="0"/>
              <a:t>10/1/2019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66AED2-9B19-4C53-B267-26DEA5D099DE}" type="slidenum">
              <a:rPr lang="en-US" smtClean="0"/>
              <a:t>‹#›</a:t>
            </a:fld>
            <a:endParaRPr lang="en-US"/>
          </a:p>
        </p:txBody>
      </p:sp>
    </p:spTree>
    <p:extLst>
      <p:ext uri="{BB962C8B-B14F-4D97-AF65-F5344CB8AC3E}">
        <p14:creationId xmlns:p14="http://schemas.microsoft.com/office/powerpoint/2010/main" val="27683976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B94272F-C4D4-4371-9A88-BC6A36766296}" type="datetimeFigureOut">
              <a:rPr lang="en-US" smtClean="0"/>
              <a:t>10/1/2019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66AED2-9B19-4C53-B267-26DEA5D099DE}" type="slidenum">
              <a:rPr lang="en-US" smtClean="0"/>
              <a:t>‹#›</a:t>
            </a:fld>
            <a:endParaRPr lang="en-US"/>
          </a:p>
        </p:txBody>
      </p:sp>
    </p:spTree>
    <p:extLst>
      <p:ext uri="{BB962C8B-B14F-4D97-AF65-F5344CB8AC3E}">
        <p14:creationId xmlns:p14="http://schemas.microsoft.com/office/powerpoint/2010/main" val="13338896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B94272F-C4D4-4371-9A88-BC6A36766296}" type="datetimeFigureOut">
              <a:rPr lang="en-US" smtClean="0"/>
              <a:t>10/1/2019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166AED2-9B19-4C53-B267-26DEA5D099DE}" type="slidenum">
              <a:rPr lang="en-US" smtClean="0"/>
              <a:t>‹#›</a:t>
            </a:fld>
            <a:endParaRPr lang="en-US"/>
          </a:p>
        </p:txBody>
      </p:sp>
    </p:spTree>
    <p:extLst>
      <p:ext uri="{BB962C8B-B14F-4D97-AF65-F5344CB8AC3E}">
        <p14:creationId xmlns:p14="http://schemas.microsoft.com/office/powerpoint/2010/main" val="4003378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B94272F-C4D4-4371-9A88-BC6A36766296}" type="datetimeFigureOut">
              <a:rPr lang="en-US" smtClean="0"/>
              <a:t>10/1/2019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166AED2-9B19-4C53-B267-26DEA5D099DE}" type="slidenum">
              <a:rPr lang="en-US" smtClean="0"/>
              <a:t>‹#›</a:t>
            </a:fld>
            <a:endParaRPr lang="en-US"/>
          </a:p>
        </p:txBody>
      </p:sp>
    </p:spTree>
    <p:extLst>
      <p:ext uri="{BB962C8B-B14F-4D97-AF65-F5344CB8AC3E}">
        <p14:creationId xmlns:p14="http://schemas.microsoft.com/office/powerpoint/2010/main" val="20441477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94272F-C4D4-4371-9A88-BC6A36766296}" type="datetimeFigureOut">
              <a:rPr lang="en-US" smtClean="0"/>
              <a:t>10/1/2019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166AED2-9B19-4C53-B267-26DEA5D099DE}" type="slidenum">
              <a:rPr lang="en-US" smtClean="0"/>
              <a:t>‹#›</a:t>
            </a:fld>
            <a:endParaRPr lang="en-US"/>
          </a:p>
        </p:txBody>
      </p:sp>
    </p:spTree>
    <p:extLst>
      <p:ext uri="{BB962C8B-B14F-4D97-AF65-F5344CB8AC3E}">
        <p14:creationId xmlns:p14="http://schemas.microsoft.com/office/powerpoint/2010/main" val="14510238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94272F-C4D4-4371-9A88-BC6A36766296}" type="datetimeFigureOut">
              <a:rPr lang="en-US" smtClean="0"/>
              <a:t>10/1/2019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66AED2-9B19-4C53-B267-26DEA5D099DE}" type="slidenum">
              <a:rPr lang="en-US" smtClean="0"/>
              <a:t>‹#›</a:t>
            </a:fld>
            <a:endParaRPr lang="en-US"/>
          </a:p>
        </p:txBody>
      </p:sp>
    </p:spTree>
    <p:extLst>
      <p:ext uri="{BB962C8B-B14F-4D97-AF65-F5344CB8AC3E}">
        <p14:creationId xmlns:p14="http://schemas.microsoft.com/office/powerpoint/2010/main" val="7149037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94272F-C4D4-4371-9A88-BC6A36766296}" type="datetimeFigureOut">
              <a:rPr lang="en-US" smtClean="0"/>
              <a:t>10/1/2019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66AED2-9B19-4C53-B267-26DEA5D099DE}" type="slidenum">
              <a:rPr lang="en-US" smtClean="0"/>
              <a:t>‹#›</a:t>
            </a:fld>
            <a:endParaRPr lang="en-US"/>
          </a:p>
        </p:txBody>
      </p:sp>
    </p:spTree>
    <p:extLst>
      <p:ext uri="{BB962C8B-B14F-4D97-AF65-F5344CB8AC3E}">
        <p14:creationId xmlns:p14="http://schemas.microsoft.com/office/powerpoint/2010/main" val="2295016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94272F-C4D4-4371-9A88-BC6A36766296}" type="datetimeFigureOut">
              <a:rPr lang="en-US" smtClean="0"/>
              <a:t>10/1/2019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66AED2-9B19-4C53-B267-26DEA5D099DE}" type="slidenum">
              <a:rPr lang="en-US" smtClean="0"/>
              <a:t>‹#›</a:t>
            </a:fld>
            <a:endParaRPr lang="en-US"/>
          </a:p>
        </p:txBody>
      </p:sp>
    </p:spTree>
    <p:extLst>
      <p:ext uri="{BB962C8B-B14F-4D97-AF65-F5344CB8AC3E}">
        <p14:creationId xmlns:p14="http://schemas.microsoft.com/office/powerpoint/2010/main" val="6211789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eg"/><Relationship Id="rId9"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13.xml"/><Relationship Id="rId5" Type="http://schemas.openxmlformats.org/officeDocument/2006/relationships/image" Target="../media/image16.jpe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1" y="1433901"/>
            <a:ext cx="7605347" cy="370558"/>
          </a:xfrm>
        </p:spPr>
        <p:txBody>
          <a:bodyPr>
            <a:normAutofit fontScale="90000"/>
          </a:bodyPr>
          <a:lstStyle/>
          <a:p>
            <a:r>
              <a:rPr lang="en-NZ" sz="4400" dirty="0"/>
              <a:t>Successful Journal Submission</a:t>
            </a:r>
            <a:endParaRPr lang="en-GB" sz="4400" dirty="0"/>
          </a:p>
        </p:txBody>
      </p:sp>
    </p:spTree>
    <p:extLst>
      <p:ext uri="{BB962C8B-B14F-4D97-AF65-F5344CB8AC3E}">
        <p14:creationId xmlns:p14="http://schemas.microsoft.com/office/powerpoint/2010/main" val="3666588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GB" sz="3200" dirty="0"/>
              <a:t>Writing response letters</a:t>
            </a:r>
          </a:p>
        </p:txBody>
      </p:sp>
      <p:sp>
        <p:nvSpPr>
          <p:cNvPr id="3" name="TextBox 2"/>
          <p:cNvSpPr txBox="1"/>
          <p:nvPr/>
        </p:nvSpPr>
        <p:spPr>
          <a:xfrm>
            <a:off x="965000" y="1283066"/>
            <a:ext cx="7199348" cy="637849"/>
          </a:xfrm>
          <a:prstGeom prst="rect">
            <a:avLst/>
          </a:prstGeom>
          <a:noFill/>
        </p:spPr>
        <p:txBody>
          <a:bodyPr wrap="square" lIns="72000" tIns="72000" rIns="72000" bIns="72000" rtlCol="0">
            <a:spAutoFit/>
          </a:bodyPr>
          <a:lstStyle/>
          <a:p>
            <a:pPr algn="ctr"/>
            <a:r>
              <a:rPr lang="en-US" sz="3200" i="1" dirty="0">
                <a:solidFill>
                  <a:schemeClr val="accent3"/>
                </a:solidFill>
              </a:rPr>
              <a:t>What are journal editors looking for?</a:t>
            </a:r>
          </a:p>
        </p:txBody>
      </p:sp>
      <p:sp>
        <p:nvSpPr>
          <p:cNvPr id="4" name="Rounded Rectangle 3"/>
          <p:cNvSpPr/>
          <p:nvPr/>
        </p:nvSpPr>
        <p:spPr>
          <a:xfrm>
            <a:off x="742814" y="2334957"/>
            <a:ext cx="2857233" cy="914157"/>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r>
              <a:rPr lang="en-US" sz="2800" dirty="0"/>
              <a:t>Do you agree or disagree?</a:t>
            </a:r>
          </a:p>
        </p:txBody>
      </p:sp>
      <p:sp>
        <p:nvSpPr>
          <p:cNvPr id="13" name="Rounded Rectangle 12"/>
          <p:cNvSpPr/>
          <p:nvPr/>
        </p:nvSpPr>
        <p:spPr>
          <a:xfrm>
            <a:off x="742814" y="3490880"/>
            <a:ext cx="2857233" cy="914157"/>
          </a:xfrm>
          <a:prstGeom prst="roundRect">
            <a:avLst/>
          </a:prstGeom>
          <a:solidFill>
            <a:schemeClr val="accent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r>
              <a:rPr lang="en-US" sz="2800" dirty="0"/>
              <a:t>What revisions were done?</a:t>
            </a:r>
          </a:p>
        </p:txBody>
      </p:sp>
      <p:sp>
        <p:nvSpPr>
          <p:cNvPr id="14" name="Rounded Rectangle 13"/>
          <p:cNvSpPr/>
          <p:nvPr/>
        </p:nvSpPr>
        <p:spPr>
          <a:xfrm>
            <a:off x="742814" y="4646803"/>
            <a:ext cx="2857233" cy="914157"/>
          </a:xfrm>
          <a:prstGeom prst="round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r>
              <a:rPr lang="en-US" sz="2400" dirty="0"/>
              <a:t>Where can revisions be found?</a:t>
            </a:r>
          </a:p>
        </p:txBody>
      </p:sp>
      <p:sp>
        <p:nvSpPr>
          <p:cNvPr id="15" name="Rounded Rectangle 14"/>
          <p:cNvSpPr/>
          <p:nvPr/>
        </p:nvSpPr>
        <p:spPr>
          <a:xfrm>
            <a:off x="3702361" y="2334957"/>
            <a:ext cx="4795804" cy="914157"/>
          </a:xfrm>
          <a:prstGeom prst="roundRect">
            <a:avLst/>
          </a:prstGeom>
          <a:ln/>
        </p:spPr>
        <p:style>
          <a:lnRef idx="2">
            <a:schemeClr val="accent2"/>
          </a:lnRef>
          <a:fillRef idx="1">
            <a:schemeClr val="lt1"/>
          </a:fillRef>
          <a:effectRef idx="0">
            <a:schemeClr val="accent2"/>
          </a:effectRef>
          <a:fontRef idx="minor">
            <a:schemeClr val="dk1"/>
          </a:fontRef>
        </p:style>
        <p:txBody>
          <a:bodyPr lIns="72000" tIns="72000" rIns="72000" bIns="72000" rtlCol="0" anchor="ctr" anchorCtr="1"/>
          <a:lstStyle/>
          <a:p>
            <a:pPr marL="342900" indent="-342900">
              <a:buFont typeface="Arial" panose="020B0604020202020204" pitchFamily="34" charset="0"/>
              <a:buChar char="•"/>
            </a:pPr>
            <a:r>
              <a:rPr lang="en-US" sz="2200" dirty="0">
                <a:solidFill>
                  <a:schemeClr val="tx1">
                    <a:lumMod val="50000"/>
                  </a:schemeClr>
                </a:solidFill>
              </a:rPr>
              <a:t>Why do you agree/disagree?</a:t>
            </a:r>
          </a:p>
          <a:p>
            <a:pPr marL="342900" indent="-342900">
              <a:buFont typeface="Arial" panose="020B0604020202020204" pitchFamily="34" charset="0"/>
              <a:buChar char="•"/>
            </a:pPr>
            <a:r>
              <a:rPr lang="en-US" sz="2200" dirty="0">
                <a:solidFill>
                  <a:schemeClr val="tx1">
                    <a:lumMod val="50000"/>
                  </a:schemeClr>
                </a:solidFill>
              </a:rPr>
              <a:t>Support disagreement with evidence</a:t>
            </a:r>
          </a:p>
        </p:txBody>
      </p:sp>
      <p:sp>
        <p:nvSpPr>
          <p:cNvPr id="16" name="Rounded Rectangle 15"/>
          <p:cNvSpPr/>
          <p:nvPr/>
        </p:nvSpPr>
        <p:spPr>
          <a:xfrm>
            <a:off x="3702361" y="3490880"/>
            <a:ext cx="4795804" cy="914157"/>
          </a:xfrm>
          <a:prstGeom prst="roundRect">
            <a:avLst/>
          </a:prstGeom>
          <a:ln>
            <a:solidFill>
              <a:schemeClr val="accent2">
                <a:lumMod val="90000"/>
                <a:lumOff val="10000"/>
              </a:schemeClr>
            </a:solidFill>
          </a:ln>
        </p:spPr>
        <p:style>
          <a:lnRef idx="2">
            <a:schemeClr val="accent2"/>
          </a:lnRef>
          <a:fillRef idx="1">
            <a:schemeClr val="lt1"/>
          </a:fillRef>
          <a:effectRef idx="0">
            <a:schemeClr val="accent2"/>
          </a:effectRef>
          <a:fontRef idx="minor">
            <a:schemeClr val="dk1"/>
          </a:fontRef>
        </p:style>
        <p:txBody>
          <a:bodyPr lIns="72000" tIns="72000" rIns="72000" bIns="72000" rtlCol="0" anchor="ctr" anchorCtr="0"/>
          <a:lstStyle/>
          <a:p>
            <a:pPr marL="342900" indent="-342900">
              <a:buClr>
                <a:schemeClr val="accent2">
                  <a:lumMod val="90000"/>
                  <a:lumOff val="10000"/>
                </a:schemeClr>
              </a:buClr>
              <a:buFont typeface="Arial" panose="020B0604020202020204" pitchFamily="34" charset="0"/>
              <a:buChar char="•"/>
            </a:pPr>
            <a:r>
              <a:rPr lang="en-US" sz="2400" dirty="0">
                <a:solidFill>
                  <a:schemeClr val="tx1">
                    <a:lumMod val="50000"/>
                  </a:schemeClr>
                </a:solidFill>
              </a:rPr>
              <a:t>State new experiments</a:t>
            </a:r>
          </a:p>
          <a:p>
            <a:pPr marL="342900" indent="-342900">
              <a:buClr>
                <a:schemeClr val="accent2">
                  <a:lumMod val="90000"/>
                  <a:lumOff val="10000"/>
                </a:schemeClr>
              </a:buClr>
              <a:buFont typeface="Arial" panose="020B0604020202020204" pitchFamily="34" charset="0"/>
              <a:buChar char="•"/>
            </a:pPr>
            <a:r>
              <a:rPr lang="en-US" sz="2400" dirty="0">
                <a:solidFill>
                  <a:schemeClr val="tx1">
                    <a:lumMod val="50000"/>
                  </a:schemeClr>
                </a:solidFill>
              </a:rPr>
              <a:t>How revised the text &amp; figures</a:t>
            </a:r>
          </a:p>
        </p:txBody>
      </p:sp>
      <p:sp>
        <p:nvSpPr>
          <p:cNvPr id="17" name="Rounded Rectangle 16"/>
          <p:cNvSpPr/>
          <p:nvPr/>
        </p:nvSpPr>
        <p:spPr>
          <a:xfrm>
            <a:off x="3702361" y="4646802"/>
            <a:ext cx="4795804" cy="914157"/>
          </a:xfrm>
          <a:prstGeom prst="roundRect">
            <a:avLst/>
          </a:prstGeom>
          <a:ln>
            <a:solidFill>
              <a:schemeClr val="accent2">
                <a:lumMod val="75000"/>
                <a:lumOff val="25000"/>
              </a:schemeClr>
            </a:solidFill>
          </a:ln>
        </p:spPr>
        <p:style>
          <a:lnRef idx="2">
            <a:schemeClr val="accent2"/>
          </a:lnRef>
          <a:fillRef idx="1">
            <a:schemeClr val="lt1"/>
          </a:fillRef>
          <a:effectRef idx="0">
            <a:schemeClr val="accent2"/>
          </a:effectRef>
          <a:fontRef idx="minor">
            <a:schemeClr val="dk1"/>
          </a:fontRef>
        </p:style>
        <p:txBody>
          <a:bodyPr lIns="72000" tIns="72000" rIns="72000" bIns="72000" rtlCol="0" anchor="ctr" anchorCtr="0"/>
          <a:lstStyle/>
          <a:p>
            <a:pPr marL="342900" indent="-342900">
              <a:buClr>
                <a:schemeClr val="accent2">
                  <a:lumMod val="75000"/>
                  <a:lumOff val="25000"/>
                </a:schemeClr>
              </a:buClr>
              <a:buFont typeface="Arial" panose="020B0604020202020204" pitchFamily="34" charset="0"/>
              <a:buChar char="•"/>
            </a:pPr>
            <a:r>
              <a:rPr lang="en-US" sz="2400" dirty="0">
                <a:solidFill>
                  <a:schemeClr val="tx1">
                    <a:lumMod val="50000"/>
                  </a:schemeClr>
                </a:solidFill>
              </a:rPr>
              <a:t>Page and line numbers</a:t>
            </a:r>
          </a:p>
          <a:p>
            <a:pPr marL="342900" indent="-342900">
              <a:buClr>
                <a:schemeClr val="accent2">
                  <a:lumMod val="75000"/>
                  <a:lumOff val="25000"/>
                </a:schemeClr>
              </a:buClr>
              <a:buFont typeface="Arial" panose="020B0604020202020204" pitchFamily="34" charset="0"/>
              <a:buChar char="•"/>
            </a:pPr>
            <a:r>
              <a:rPr lang="en-US" sz="2400" dirty="0">
                <a:solidFill>
                  <a:schemeClr val="tx1">
                    <a:lumMod val="50000"/>
                  </a:schemeClr>
                </a:solidFill>
              </a:rPr>
              <a:t>Updated figure numbers</a:t>
            </a:r>
          </a:p>
        </p:txBody>
      </p:sp>
    </p:spTree>
    <p:extLst>
      <p:ext uri="{BB962C8B-B14F-4D97-AF65-F5344CB8AC3E}">
        <p14:creationId xmlns:p14="http://schemas.microsoft.com/office/powerpoint/2010/main" val="1302268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5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3" grpId="0" animBg="1"/>
      <p:bldP spid="14" grpId="0" animBg="1"/>
      <p:bldP spid="15" grpId="0" animBg="1"/>
      <p:bldP spid="16" grpId="0" animBg="1"/>
      <p:bldP spid="1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GB" sz="3200" dirty="0"/>
              <a:t>If at first you don’t succeed…</a:t>
            </a:r>
          </a:p>
        </p:txBody>
      </p:sp>
      <p:sp>
        <p:nvSpPr>
          <p:cNvPr id="3" name="TextBox 2"/>
          <p:cNvSpPr txBox="1"/>
          <p:nvPr/>
        </p:nvSpPr>
        <p:spPr>
          <a:xfrm>
            <a:off x="965000" y="1105642"/>
            <a:ext cx="7199348" cy="637849"/>
          </a:xfrm>
          <a:prstGeom prst="rect">
            <a:avLst/>
          </a:prstGeom>
          <a:noFill/>
        </p:spPr>
        <p:txBody>
          <a:bodyPr wrap="square" lIns="72000" tIns="72000" rIns="72000" bIns="72000" rtlCol="0">
            <a:spAutoFit/>
          </a:bodyPr>
          <a:lstStyle/>
          <a:p>
            <a:pPr algn="ctr"/>
            <a:r>
              <a:rPr lang="en-US" sz="3200" i="1" dirty="0">
                <a:solidFill>
                  <a:schemeClr val="accent3"/>
                </a:solidFill>
              </a:rPr>
              <a:t>Relax, revise, and resubmit</a:t>
            </a:r>
          </a:p>
        </p:txBody>
      </p:sp>
      <p:pic>
        <p:nvPicPr>
          <p:cNvPr id="2" name="Picture 1"/>
          <p:cNvPicPr>
            <a:picLocks noChangeAspect="1"/>
          </p:cNvPicPr>
          <p:nvPr/>
        </p:nvPicPr>
        <p:blipFill>
          <a:blip r:embed="rId3"/>
          <a:stretch>
            <a:fillRect/>
          </a:stretch>
        </p:blipFill>
        <p:spPr>
          <a:xfrm>
            <a:off x="2060237" y="2509719"/>
            <a:ext cx="5292969" cy="3028950"/>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2060237" y="5716092"/>
            <a:ext cx="5292969" cy="514738"/>
          </a:xfrm>
          <a:prstGeom prst="rect">
            <a:avLst/>
          </a:prstGeom>
          <a:noFill/>
        </p:spPr>
        <p:txBody>
          <a:bodyPr wrap="square" lIns="72000" tIns="72000" rIns="72000" bIns="72000" rtlCol="0">
            <a:spAutoFit/>
          </a:bodyPr>
          <a:lstStyle/>
          <a:p>
            <a:pPr algn="ctr"/>
            <a:r>
              <a:rPr lang="en-US" sz="1200" dirty="0">
                <a:solidFill>
                  <a:schemeClr val="accent4"/>
                </a:solidFill>
              </a:rPr>
              <a:t>https://www.springer.com/gp/authors-editors/journal-author/the-springer-transfer-desk</a:t>
            </a:r>
          </a:p>
        </p:txBody>
      </p:sp>
      <p:sp>
        <p:nvSpPr>
          <p:cNvPr id="12" name="TextBox 11"/>
          <p:cNvSpPr txBox="1"/>
          <p:nvPr/>
        </p:nvSpPr>
        <p:spPr>
          <a:xfrm>
            <a:off x="965000" y="1694448"/>
            <a:ext cx="7199348" cy="637849"/>
          </a:xfrm>
          <a:prstGeom prst="rect">
            <a:avLst/>
          </a:prstGeom>
          <a:noFill/>
        </p:spPr>
        <p:txBody>
          <a:bodyPr wrap="square" lIns="72000" tIns="72000" rIns="72000" bIns="72000" rtlCol="0">
            <a:spAutoFit/>
          </a:bodyPr>
          <a:lstStyle/>
          <a:p>
            <a:pPr algn="ctr"/>
            <a:r>
              <a:rPr lang="en-US" sz="3200" dirty="0">
                <a:solidFill>
                  <a:schemeClr val="tx1">
                    <a:lumMod val="75000"/>
                  </a:schemeClr>
                </a:solidFill>
              </a:rPr>
              <a:t>And we can help!</a:t>
            </a:r>
          </a:p>
        </p:txBody>
      </p:sp>
      <p:pic>
        <p:nvPicPr>
          <p:cNvPr id="7" name="Picture 6"/>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722095" y="2584363"/>
            <a:ext cx="1527758" cy="463420"/>
          </a:xfrm>
          <a:prstGeom prst="rect">
            <a:avLst/>
          </a:prstGeom>
        </p:spPr>
      </p:pic>
    </p:spTree>
    <p:extLst>
      <p:ext uri="{BB962C8B-B14F-4D97-AF65-F5344CB8AC3E}">
        <p14:creationId xmlns:p14="http://schemas.microsoft.com/office/powerpoint/2010/main" val="2112619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par>
                                <p:cTn id="12" presetID="10" presetClass="entr" presetSubtype="0" fill="hold"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GB" sz="3200" dirty="0"/>
              <a:t>Journal transfer at Nature</a:t>
            </a:r>
          </a:p>
        </p:txBody>
      </p:sp>
      <p:pic>
        <p:nvPicPr>
          <p:cNvPr id="8" name="Picture 2" descr="https://upload.wikimedia.org/wikipedia/commons/thumb/d/db/Nature_journal_logo.svg/1280px-Nature_journal_logo.svg.pn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3361043" y="1355686"/>
            <a:ext cx="2407261" cy="60307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http://www.qbic.riken.jp/freyiru/img/news/NatureCommunicationslogo.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976447" y="2955075"/>
            <a:ext cx="3383573" cy="742588"/>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Arrow Connector 10"/>
          <p:cNvCxnSpPr>
            <a:cxnSpLocks/>
            <a:stCxn id="8" idx="2"/>
          </p:cNvCxnSpPr>
          <p:nvPr/>
        </p:nvCxnSpPr>
        <p:spPr>
          <a:xfrm flipH="1">
            <a:off x="3309772" y="1958757"/>
            <a:ext cx="1254902" cy="869453"/>
          </a:xfrm>
          <a:prstGeom prst="straightConnector1">
            <a:avLst/>
          </a:prstGeom>
          <a:ln w="38100">
            <a:solidFill>
              <a:schemeClr val="accent3"/>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cxnSpLocks/>
            <a:stCxn id="8" idx="2"/>
          </p:cNvCxnSpPr>
          <p:nvPr/>
        </p:nvCxnSpPr>
        <p:spPr>
          <a:xfrm>
            <a:off x="4564674" y="1958757"/>
            <a:ext cx="1254902" cy="869453"/>
          </a:xfrm>
          <a:prstGeom prst="straightConnector1">
            <a:avLst/>
          </a:prstGeom>
          <a:ln w="38100">
            <a:solidFill>
              <a:schemeClr val="accent3"/>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cxnSpLocks/>
          </p:cNvCxnSpPr>
          <p:nvPr/>
        </p:nvCxnSpPr>
        <p:spPr>
          <a:xfrm>
            <a:off x="3386622" y="3326369"/>
            <a:ext cx="1485917" cy="0"/>
          </a:xfrm>
          <a:prstGeom prst="straightConnector1">
            <a:avLst/>
          </a:prstGeom>
          <a:ln w="38100">
            <a:solidFill>
              <a:schemeClr val="accent3"/>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pic>
        <p:nvPicPr>
          <p:cNvPr id="3074" name="Picture 2" descr="http://www.eye-sci.com/images/branding/scientificReports.pn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813539" y="5841002"/>
            <a:ext cx="3516923" cy="723900"/>
          </a:xfrm>
          <a:prstGeom prst="rect">
            <a:avLst/>
          </a:prstGeom>
          <a:noFill/>
          <a:extLst>
            <a:ext uri="{909E8E84-426E-40DD-AFC4-6F175D3DCCD1}">
              <a14:hiddenFill xmlns:a14="http://schemas.microsoft.com/office/drawing/2010/main">
                <a:solidFill>
                  <a:srgbClr val="FFFFFF"/>
                </a:solidFill>
              </a14:hiddenFill>
            </a:ext>
          </a:extLst>
        </p:spPr>
      </p:pic>
      <p:cxnSp>
        <p:nvCxnSpPr>
          <p:cNvPr id="16" name="Straight Arrow Connector 15"/>
          <p:cNvCxnSpPr>
            <a:cxnSpLocks/>
          </p:cNvCxnSpPr>
          <p:nvPr/>
        </p:nvCxnSpPr>
        <p:spPr>
          <a:xfrm>
            <a:off x="1953025" y="3877695"/>
            <a:ext cx="637945" cy="464955"/>
          </a:xfrm>
          <a:prstGeom prst="straightConnector1">
            <a:avLst/>
          </a:prstGeom>
          <a:ln w="38100">
            <a:solidFill>
              <a:schemeClr val="accent3"/>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cxnSpLocks/>
            <a:stCxn id="10" idx="2"/>
          </p:cNvCxnSpPr>
          <p:nvPr/>
        </p:nvCxnSpPr>
        <p:spPr>
          <a:xfrm flipH="1">
            <a:off x="5997953" y="3697663"/>
            <a:ext cx="670281" cy="644986"/>
          </a:xfrm>
          <a:prstGeom prst="straightConnector1">
            <a:avLst/>
          </a:prstGeom>
          <a:ln w="38100">
            <a:solidFill>
              <a:schemeClr val="accent3"/>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nvGrpSpPr>
          <p:cNvPr id="25" name="Group 24">
            <a:extLst>
              <a:ext uri="{FF2B5EF4-FFF2-40B4-BE49-F238E27FC236}">
                <a16:creationId xmlns="" xmlns:a16="http://schemas.microsoft.com/office/drawing/2014/main" id="{96247BB8-F039-45ED-BAFA-DAE61299B565}"/>
              </a:ext>
            </a:extLst>
          </p:cNvPr>
          <p:cNvGrpSpPr/>
          <p:nvPr/>
        </p:nvGrpSpPr>
        <p:grpSpPr>
          <a:xfrm>
            <a:off x="1969479" y="4420319"/>
            <a:ext cx="5205042" cy="1069522"/>
            <a:chOff x="2175166" y="4347605"/>
            <a:chExt cx="5638795" cy="1069522"/>
          </a:xfrm>
        </p:grpSpPr>
        <p:pic>
          <p:nvPicPr>
            <p:cNvPr id="21" name="Picture 20">
              <a:extLst>
                <a:ext uri="{FF2B5EF4-FFF2-40B4-BE49-F238E27FC236}">
                  <a16:creationId xmlns="" xmlns:a16="http://schemas.microsoft.com/office/drawing/2014/main" id="{ACD5E87F-40E8-4FB6-B26E-47A98A21587F}"/>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3937147" y="4438785"/>
              <a:ext cx="2031706" cy="871556"/>
            </a:xfrm>
            <a:prstGeom prst="rect">
              <a:avLst/>
            </a:prstGeom>
          </p:spPr>
        </p:pic>
        <p:pic>
          <p:nvPicPr>
            <p:cNvPr id="22" name="Picture 21">
              <a:extLst>
                <a:ext uri="{FF2B5EF4-FFF2-40B4-BE49-F238E27FC236}">
                  <a16:creationId xmlns="" xmlns:a16="http://schemas.microsoft.com/office/drawing/2014/main" id="{C287C714-E2C9-4CFA-B774-DD54951C0198}"/>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5907590" y="4441725"/>
              <a:ext cx="1906371" cy="868616"/>
            </a:xfrm>
            <a:prstGeom prst="rect">
              <a:avLst/>
            </a:prstGeom>
          </p:spPr>
        </p:pic>
        <p:pic>
          <p:nvPicPr>
            <p:cNvPr id="23" name="Picture 22">
              <a:extLst>
                <a:ext uri="{FF2B5EF4-FFF2-40B4-BE49-F238E27FC236}">
                  <a16:creationId xmlns="" xmlns:a16="http://schemas.microsoft.com/office/drawing/2014/main" id="{08EF72CF-3175-4D55-9133-136895C5DF64}"/>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2175166" y="4445608"/>
              <a:ext cx="1921814" cy="864733"/>
            </a:xfrm>
            <a:prstGeom prst="rect">
              <a:avLst/>
            </a:prstGeom>
          </p:spPr>
        </p:pic>
        <p:sp>
          <p:nvSpPr>
            <p:cNvPr id="24" name="Rectangle: Rounded Corners 23">
              <a:extLst>
                <a:ext uri="{FF2B5EF4-FFF2-40B4-BE49-F238E27FC236}">
                  <a16:creationId xmlns="" xmlns:a16="http://schemas.microsoft.com/office/drawing/2014/main" id="{90DDC7E8-24E6-4D2B-B6D1-B2A53FAB4897}"/>
                </a:ext>
              </a:extLst>
            </p:cNvPr>
            <p:cNvSpPr/>
            <p:nvPr/>
          </p:nvSpPr>
          <p:spPr>
            <a:xfrm>
              <a:off x="2175166" y="4347605"/>
              <a:ext cx="5638795" cy="1069522"/>
            </a:xfrm>
            <a:prstGeom prst="round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US" sz="1400" dirty="0" err="1"/>
            </a:p>
          </p:txBody>
        </p:sp>
      </p:grpSp>
      <p:cxnSp>
        <p:nvCxnSpPr>
          <p:cNvPr id="29" name="Straight Arrow Connector 28">
            <a:extLst>
              <a:ext uri="{FF2B5EF4-FFF2-40B4-BE49-F238E27FC236}">
                <a16:creationId xmlns="" xmlns:a16="http://schemas.microsoft.com/office/drawing/2014/main" id="{41298D23-CC2C-4324-B0D4-83869EA02DFA}"/>
              </a:ext>
            </a:extLst>
          </p:cNvPr>
          <p:cNvCxnSpPr>
            <a:stCxn id="24" idx="2"/>
            <a:endCxn id="3074" idx="0"/>
          </p:cNvCxnSpPr>
          <p:nvPr/>
        </p:nvCxnSpPr>
        <p:spPr>
          <a:xfrm>
            <a:off x="4572000" y="5489842"/>
            <a:ext cx="0" cy="351161"/>
          </a:xfrm>
          <a:prstGeom prst="straightConnector1">
            <a:avLst/>
          </a:prstGeom>
          <a:ln w="38100">
            <a:solidFill>
              <a:schemeClr val="accent3"/>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pic>
        <p:nvPicPr>
          <p:cNvPr id="1026" name="Picture 2" descr="Image result for nature genetics">
            <a:extLst>
              <a:ext uri="{FF2B5EF4-FFF2-40B4-BE49-F238E27FC236}">
                <a16:creationId xmlns="" xmlns:a16="http://schemas.microsoft.com/office/drawing/2014/main" id="{D3747554-3E6A-4586-AA76-BE4818EC9CD6}"/>
              </a:ext>
            </a:extLst>
          </p:cNvPr>
          <p:cNvPicPr>
            <a:picLocks noChangeAspect="1" noChangeArrowheads="1"/>
          </p:cNvPicPr>
          <p:nvPr/>
        </p:nvPicPr>
        <p:blipFill>
          <a:blip r:embed="rId9" cstate="print">
            <a:extLst>
              <a:ext uri="{28A0092B-C50C-407E-A947-70E740481C1C}">
                <a14:useLocalDpi xmlns:a14="http://schemas.microsoft.com/office/drawing/2010/main"/>
              </a:ext>
            </a:extLst>
          </a:blip>
          <a:srcRect/>
          <a:stretch>
            <a:fillRect/>
          </a:stretch>
        </p:blipFill>
        <p:spPr bwMode="auto">
          <a:xfrm>
            <a:off x="688166" y="2871494"/>
            <a:ext cx="2682261" cy="957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553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right)">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500"/>
                                        <p:tgtEl>
                                          <p:spTgt spid="13"/>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left)">
                                      <p:cBhvr>
                                        <p:cTn id="26" dur="5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left)">
                                      <p:cBhvr>
                                        <p:cTn id="31" dur="500"/>
                                        <p:tgtEl>
                                          <p:spTgt spid="16"/>
                                        </p:tgtEl>
                                      </p:cBhvr>
                                    </p:animEffect>
                                  </p:childTnLst>
                                </p:cTn>
                              </p:par>
                              <p:par>
                                <p:cTn id="32" presetID="22" presetClass="entr" presetSubtype="1" fill="hold"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wipe(up)">
                                      <p:cBhvr>
                                        <p:cTn id="34" dur="500"/>
                                        <p:tgtEl>
                                          <p:spTgt spid="19"/>
                                        </p:tgtEl>
                                      </p:cBhvr>
                                    </p:animEffect>
                                  </p:childTnLst>
                                </p:cTn>
                              </p:par>
                            </p:childTnLst>
                          </p:cTn>
                        </p:par>
                        <p:par>
                          <p:cTn id="35" fill="hold">
                            <p:stCondLst>
                              <p:cond delay="500"/>
                            </p:stCondLst>
                            <p:childTnLst>
                              <p:par>
                                <p:cTn id="36" presetID="10" presetClass="entr" presetSubtype="0" fill="hold"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fade">
                                      <p:cBhvr>
                                        <p:cTn id="38" dur="500"/>
                                        <p:tgtEl>
                                          <p:spTgt spid="25"/>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1" fill="hold" nodeType="click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wipe(up)">
                                      <p:cBhvr>
                                        <p:cTn id="43" dur="500"/>
                                        <p:tgtEl>
                                          <p:spTgt spid="29"/>
                                        </p:tgtEl>
                                      </p:cBhvr>
                                    </p:animEffect>
                                  </p:childTnLst>
                                </p:cTn>
                              </p:par>
                            </p:childTnLst>
                          </p:cTn>
                        </p:par>
                        <p:par>
                          <p:cTn id="44" fill="hold">
                            <p:stCondLst>
                              <p:cond delay="500"/>
                            </p:stCondLst>
                            <p:childTnLst>
                              <p:par>
                                <p:cTn id="45" presetID="10" presetClass="entr" presetSubtype="0" fill="hold" nodeType="afterEffect">
                                  <p:stCondLst>
                                    <p:cond delay="0"/>
                                  </p:stCondLst>
                                  <p:childTnLst>
                                    <p:set>
                                      <p:cBhvr>
                                        <p:cTn id="46" dur="1" fill="hold">
                                          <p:stCondLst>
                                            <p:cond delay="0"/>
                                          </p:stCondLst>
                                        </p:cTn>
                                        <p:tgtEl>
                                          <p:spTgt spid="3074"/>
                                        </p:tgtEl>
                                        <p:attrNameLst>
                                          <p:attrName>style.visibility</p:attrName>
                                        </p:attrNameLst>
                                      </p:cBhvr>
                                      <p:to>
                                        <p:strVal val="visible"/>
                                      </p:to>
                                    </p:set>
                                    <p:animEffect transition="in" filter="fade">
                                      <p:cBhvr>
                                        <p:cTn id="4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GB" sz="3200" dirty="0"/>
              <a:t>Journal transfer at BioMed Central</a:t>
            </a:r>
          </a:p>
        </p:txBody>
      </p:sp>
      <p:pic>
        <p:nvPicPr>
          <p:cNvPr id="17" name="Picture 16"/>
          <p:cNvPicPr>
            <a:picLocks noChangeAspect="1"/>
          </p:cNvPicPr>
          <p:nvPr/>
        </p:nvPicPr>
        <p:blipFill>
          <a:blip r:embed="rId3"/>
          <a:stretch>
            <a:fillRect/>
          </a:stretch>
        </p:blipFill>
        <p:spPr>
          <a:xfrm>
            <a:off x="1799493" y="1905001"/>
            <a:ext cx="5530362" cy="343852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04455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GB" sz="3200" dirty="0"/>
              <a:t>Journal transfer at Springer</a:t>
            </a:r>
          </a:p>
        </p:txBody>
      </p:sp>
      <p:cxnSp>
        <p:nvCxnSpPr>
          <p:cNvPr id="29" name="Straight Arrow Connector 28">
            <a:extLst>
              <a:ext uri="{FF2B5EF4-FFF2-40B4-BE49-F238E27FC236}">
                <a16:creationId xmlns="" xmlns:a16="http://schemas.microsoft.com/office/drawing/2014/main" id="{41298D23-CC2C-4324-B0D4-83869EA02DFA}"/>
              </a:ext>
            </a:extLst>
          </p:cNvPr>
          <p:cNvCxnSpPr/>
          <p:nvPr/>
        </p:nvCxnSpPr>
        <p:spPr>
          <a:xfrm flipH="1">
            <a:off x="2867632" y="2277984"/>
            <a:ext cx="1697042" cy="1058982"/>
          </a:xfrm>
          <a:prstGeom prst="straightConnector1">
            <a:avLst/>
          </a:prstGeom>
          <a:ln w="38100">
            <a:solidFill>
              <a:schemeClr val="accent3"/>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87700" y="2277985"/>
            <a:ext cx="3760071" cy="637849"/>
          </a:xfrm>
          <a:prstGeom prst="rect">
            <a:avLst/>
          </a:prstGeom>
          <a:noFill/>
        </p:spPr>
        <p:txBody>
          <a:bodyPr wrap="square" lIns="72000" tIns="72000" rIns="72000" bIns="72000" rtlCol="0">
            <a:spAutoFit/>
          </a:bodyPr>
          <a:lstStyle/>
          <a:p>
            <a:pPr algn="ctr"/>
            <a:r>
              <a:rPr lang="en-US" sz="1600" dirty="0">
                <a:solidFill>
                  <a:schemeClr val="tx1">
                    <a:lumMod val="75000"/>
                  </a:schemeClr>
                </a:solidFill>
              </a:rPr>
              <a:t>Engineering, Materials Science, Physics, Chemistry, Earth &amp; Environmental Sciences</a:t>
            </a: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5417508" y="3464983"/>
            <a:ext cx="1729612" cy="2627843"/>
          </a:xfrm>
          <a:prstGeom prst="rect">
            <a:avLst/>
          </a:prstGeom>
          <a:ln>
            <a:solidFill>
              <a:schemeClr val="tx1"/>
            </a:solidFill>
          </a:ln>
        </p:spPr>
      </p:pic>
      <p:pic>
        <p:nvPicPr>
          <p:cNvPr id="3" name="Picture 2"/>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986472" y="3464983"/>
            <a:ext cx="1762319" cy="2627843"/>
          </a:xfrm>
          <a:prstGeom prst="rect">
            <a:avLst/>
          </a:prstGeom>
          <a:ln>
            <a:solidFill>
              <a:schemeClr val="tx1"/>
            </a:solidFill>
          </a:ln>
        </p:spPr>
      </p:pic>
      <p:pic>
        <p:nvPicPr>
          <p:cNvPr id="1026" name="Picture 2" descr="elated image"/>
          <p:cNvPicPr>
            <a:picLocks noChangeAspect="1" noChangeArrowheads="1"/>
          </p:cNvPicPr>
          <p:nvPr/>
        </p:nvPicPr>
        <p:blipFill rotWithShape="1">
          <a:blip r:embed="rId5" cstate="print">
            <a:extLst>
              <a:ext uri="{28A0092B-C50C-407E-A947-70E740481C1C}">
                <a14:useLocalDpi xmlns:a14="http://schemas.microsoft.com/office/drawing/2010/main"/>
              </a:ext>
            </a:extLst>
          </a:blip>
          <a:srcRect/>
          <a:stretch/>
        </p:blipFill>
        <p:spPr bwMode="auto">
          <a:xfrm>
            <a:off x="3037772" y="1230910"/>
            <a:ext cx="3053804" cy="928823"/>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Straight Arrow Connector 16">
            <a:extLst>
              <a:ext uri="{FF2B5EF4-FFF2-40B4-BE49-F238E27FC236}">
                <a16:creationId xmlns="" xmlns:a16="http://schemas.microsoft.com/office/drawing/2014/main" id="{41298D23-CC2C-4324-B0D4-83869EA02DFA}"/>
              </a:ext>
            </a:extLst>
          </p:cNvPr>
          <p:cNvCxnSpPr/>
          <p:nvPr/>
        </p:nvCxnSpPr>
        <p:spPr>
          <a:xfrm>
            <a:off x="4564673" y="2277984"/>
            <a:ext cx="1697042" cy="1058982"/>
          </a:xfrm>
          <a:prstGeom prst="straightConnector1">
            <a:avLst/>
          </a:prstGeom>
          <a:ln w="38100">
            <a:solidFill>
              <a:schemeClr val="accent3"/>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5405514" y="2401094"/>
            <a:ext cx="1667098" cy="391628"/>
          </a:xfrm>
          <a:prstGeom prst="rect">
            <a:avLst/>
          </a:prstGeom>
          <a:noFill/>
        </p:spPr>
        <p:txBody>
          <a:bodyPr wrap="square" lIns="72000" tIns="72000" rIns="72000" bIns="72000" rtlCol="0">
            <a:spAutoFit/>
          </a:bodyPr>
          <a:lstStyle/>
          <a:p>
            <a:r>
              <a:rPr lang="en-US" sz="1600" dirty="0">
                <a:solidFill>
                  <a:schemeClr val="tx1">
                    <a:lumMod val="75000"/>
                  </a:schemeClr>
                </a:solidFill>
              </a:rPr>
              <a:t>Clinical medicine</a:t>
            </a:r>
          </a:p>
        </p:txBody>
      </p:sp>
    </p:spTree>
    <p:extLst>
      <p:ext uri="{BB962C8B-B14F-4D97-AF65-F5344CB8AC3E}">
        <p14:creationId xmlns:p14="http://schemas.microsoft.com/office/powerpoint/2010/main" val="3810930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up)">
                                      <p:cBhvr>
                                        <p:cTn id="7" dur="500"/>
                                        <p:tgtEl>
                                          <p:spTgt spid="2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par>
                                <p:cTn id="12" presetID="10" presetClass="entr" presetSubtype="0"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up)">
                                      <p:cBhvr>
                                        <p:cTn id="19" dur="500"/>
                                        <p:tgtEl>
                                          <p:spTgt spid="17"/>
                                        </p:tgtEl>
                                      </p:cBhvr>
                                    </p:animEffect>
                                  </p:child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par>
                                <p:cTn id="24" presetID="10" presetClass="entr" presetSubtype="0" fill="hold" nodeType="with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GB" sz="3200" dirty="0"/>
              <a:t>Promote your article after publication</a:t>
            </a:r>
          </a:p>
        </p:txBody>
      </p:sp>
      <p:sp>
        <p:nvSpPr>
          <p:cNvPr id="25" name="TextBox 24"/>
          <p:cNvSpPr txBox="1"/>
          <p:nvPr/>
        </p:nvSpPr>
        <p:spPr>
          <a:xfrm>
            <a:off x="965000" y="1224260"/>
            <a:ext cx="7199348" cy="637849"/>
          </a:xfrm>
          <a:prstGeom prst="rect">
            <a:avLst/>
          </a:prstGeom>
          <a:noFill/>
        </p:spPr>
        <p:txBody>
          <a:bodyPr wrap="square" lIns="72000" tIns="72000" rIns="72000" bIns="72000" rtlCol="0">
            <a:spAutoFit/>
          </a:bodyPr>
          <a:lstStyle/>
          <a:p>
            <a:pPr algn="ctr"/>
            <a:r>
              <a:rPr lang="en-US" sz="3200" i="1" dirty="0">
                <a:solidFill>
                  <a:schemeClr val="accent3"/>
                </a:solidFill>
              </a:rPr>
              <a:t>Don’t wait for people to find it!</a:t>
            </a:r>
          </a:p>
        </p:txBody>
      </p:sp>
      <p:sp>
        <p:nvSpPr>
          <p:cNvPr id="28" name="Rounded Rectangle 27"/>
          <p:cNvSpPr/>
          <p:nvPr/>
        </p:nvSpPr>
        <p:spPr>
          <a:xfrm>
            <a:off x="2166772" y="2158404"/>
            <a:ext cx="4795804" cy="1842193"/>
          </a:xfrm>
          <a:prstGeom prst="roundRect">
            <a:avLst>
              <a:gd name="adj" fmla="val 11202"/>
            </a:avLst>
          </a:prstGeom>
          <a:ln/>
        </p:spPr>
        <p:style>
          <a:lnRef idx="2">
            <a:schemeClr val="accent2"/>
          </a:lnRef>
          <a:fillRef idx="1">
            <a:schemeClr val="lt1"/>
          </a:fillRef>
          <a:effectRef idx="0">
            <a:schemeClr val="accent2"/>
          </a:effectRef>
          <a:fontRef idx="minor">
            <a:schemeClr val="dk1"/>
          </a:fontRef>
        </p:style>
        <p:txBody>
          <a:bodyPr lIns="72000" tIns="72000" rIns="72000" bIns="72000" rtlCol="0" anchor="ctr" anchorCtr="0"/>
          <a:lstStyle/>
          <a:p>
            <a:pPr algn="ctr"/>
            <a:r>
              <a:rPr lang="en-US" sz="2600" b="1" dirty="0">
                <a:solidFill>
                  <a:schemeClr val="tx1">
                    <a:lumMod val="50000"/>
                  </a:schemeClr>
                </a:solidFill>
              </a:rPr>
              <a:t>Present at conferences</a:t>
            </a:r>
          </a:p>
          <a:p>
            <a:pPr marL="342900" indent="-342900">
              <a:buFont typeface="Arial" panose="020B0604020202020204" pitchFamily="34" charset="0"/>
              <a:buChar char="•"/>
            </a:pPr>
            <a:r>
              <a:rPr lang="en-US" sz="2400" dirty="0">
                <a:solidFill>
                  <a:schemeClr val="tx1">
                    <a:lumMod val="50000"/>
                  </a:schemeClr>
                </a:solidFill>
              </a:rPr>
              <a:t>Interact with others in  your field</a:t>
            </a:r>
          </a:p>
          <a:p>
            <a:pPr marL="342900" indent="-342900">
              <a:buFont typeface="Arial" panose="020B0604020202020204" pitchFamily="34" charset="0"/>
              <a:buChar char="•"/>
            </a:pPr>
            <a:r>
              <a:rPr lang="en-US" sz="2400" dirty="0">
                <a:solidFill>
                  <a:schemeClr val="tx1">
                    <a:lumMod val="50000"/>
                  </a:schemeClr>
                </a:solidFill>
              </a:rPr>
              <a:t>Key target audience</a:t>
            </a:r>
          </a:p>
          <a:p>
            <a:pPr marL="342900" indent="-342900">
              <a:buFont typeface="Arial" panose="020B0604020202020204" pitchFamily="34" charset="0"/>
              <a:buChar char="•"/>
            </a:pPr>
            <a:r>
              <a:rPr lang="en-US" sz="2400" dirty="0">
                <a:solidFill>
                  <a:schemeClr val="tx1">
                    <a:lumMod val="50000"/>
                  </a:schemeClr>
                </a:solidFill>
              </a:rPr>
              <a:t>Establish new collaborations</a:t>
            </a:r>
          </a:p>
        </p:txBody>
      </p:sp>
      <p:sp>
        <p:nvSpPr>
          <p:cNvPr id="29" name="Rounded Rectangle 28"/>
          <p:cNvSpPr/>
          <p:nvPr/>
        </p:nvSpPr>
        <p:spPr>
          <a:xfrm>
            <a:off x="2166772" y="4421874"/>
            <a:ext cx="4795804" cy="1674125"/>
          </a:xfrm>
          <a:prstGeom prst="roundRect">
            <a:avLst/>
          </a:prstGeom>
          <a:ln>
            <a:solidFill>
              <a:schemeClr val="accent2">
                <a:lumMod val="90000"/>
                <a:lumOff val="10000"/>
              </a:schemeClr>
            </a:solidFill>
          </a:ln>
        </p:spPr>
        <p:style>
          <a:lnRef idx="2">
            <a:schemeClr val="accent2"/>
          </a:lnRef>
          <a:fillRef idx="1">
            <a:schemeClr val="lt1"/>
          </a:fillRef>
          <a:effectRef idx="0">
            <a:schemeClr val="accent2"/>
          </a:effectRef>
          <a:fontRef idx="minor">
            <a:schemeClr val="dk1"/>
          </a:fontRef>
        </p:style>
        <p:txBody>
          <a:bodyPr lIns="72000" tIns="72000" rIns="72000" bIns="72000" rtlCol="0" anchor="ctr" anchorCtr="0"/>
          <a:lstStyle/>
          <a:p>
            <a:pPr algn="ctr">
              <a:buClr>
                <a:schemeClr val="accent2">
                  <a:lumMod val="90000"/>
                  <a:lumOff val="10000"/>
                </a:schemeClr>
              </a:buClr>
            </a:pPr>
            <a:r>
              <a:rPr lang="en-US" sz="2600" b="1" dirty="0">
                <a:solidFill>
                  <a:schemeClr val="accent2">
                    <a:lumMod val="90000"/>
                    <a:lumOff val="10000"/>
                  </a:schemeClr>
                </a:solidFill>
              </a:rPr>
              <a:t>Promote on social media</a:t>
            </a:r>
          </a:p>
          <a:p>
            <a:pPr algn="ctr">
              <a:buClr>
                <a:schemeClr val="accent2">
                  <a:lumMod val="90000"/>
                  <a:lumOff val="10000"/>
                </a:schemeClr>
              </a:buClr>
            </a:pPr>
            <a:endParaRPr lang="en-US" sz="800" b="1" dirty="0">
              <a:solidFill>
                <a:schemeClr val="accent2">
                  <a:lumMod val="90000"/>
                  <a:lumOff val="10000"/>
                </a:schemeClr>
              </a:solidFill>
            </a:endParaRPr>
          </a:p>
          <a:p>
            <a:pPr marL="342900" indent="-342900">
              <a:buClr>
                <a:schemeClr val="accent2">
                  <a:lumMod val="90000"/>
                  <a:lumOff val="10000"/>
                </a:schemeClr>
              </a:buClr>
              <a:buFont typeface="Arial" panose="020B0604020202020204" pitchFamily="34" charset="0"/>
              <a:buChar char="•"/>
            </a:pPr>
            <a:r>
              <a:rPr lang="en-US" sz="2400" dirty="0">
                <a:solidFill>
                  <a:schemeClr val="tx1">
                    <a:lumMod val="50000"/>
                  </a:schemeClr>
                </a:solidFill>
              </a:rPr>
              <a:t>LinkedIn &amp; Twitter</a:t>
            </a:r>
          </a:p>
          <a:p>
            <a:pPr marL="342900" indent="-342900">
              <a:buClr>
                <a:schemeClr val="accent2">
                  <a:lumMod val="90000"/>
                  <a:lumOff val="10000"/>
                </a:schemeClr>
              </a:buClr>
              <a:buFont typeface="Arial" panose="020B0604020202020204" pitchFamily="34" charset="0"/>
              <a:buChar char="•"/>
            </a:pPr>
            <a:r>
              <a:rPr lang="en-US" sz="2400" dirty="0">
                <a:solidFill>
                  <a:schemeClr val="tx1">
                    <a:lumMod val="50000"/>
                  </a:schemeClr>
                </a:solidFill>
              </a:rPr>
              <a:t>Use </a:t>
            </a:r>
            <a:r>
              <a:rPr lang="en-US" sz="2400" b="1" i="1" dirty="0">
                <a:solidFill>
                  <a:schemeClr val="accent3"/>
                </a:solidFill>
              </a:rPr>
              <a:t>content sharing </a:t>
            </a:r>
            <a:r>
              <a:rPr lang="en-US" sz="2400" dirty="0">
                <a:solidFill>
                  <a:schemeClr val="tx1">
                    <a:lumMod val="50000"/>
                  </a:schemeClr>
                </a:solidFill>
              </a:rPr>
              <a:t>when available</a:t>
            </a:r>
          </a:p>
        </p:txBody>
      </p:sp>
    </p:spTree>
    <p:extLst>
      <p:ext uri="{BB962C8B-B14F-4D97-AF65-F5344CB8AC3E}">
        <p14:creationId xmlns:p14="http://schemas.microsoft.com/office/powerpoint/2010/main" val="1845108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GB" sz="3200" dirty="0"/>
              <a:t>Content sharing</a:t>
            </a:r>
          </a:p>
        </p:txBody>
      </p:sp>
      <p:sp>
        <p:nvSpPr>
          <p:cNvPr id="25" name="TextBox 24"/>
          <p:cNvSpPr txBox="1"/>
          <p:nvPr/>
        </p:nvSpPr>
        <p:spPr>
          <a:xfrm>
            <a:off x="965000" y="1469279"/>
            <a:ext cx="7199348" cy="637849"/>
          </a:xfrm>
          <a:prstGeom prst="rect">
            <a:avLst/>
          </a:prstGeom>
          <a:noFill/>
        </p:spPr>
        <p:txBody>
          <a:bodyPr wrap="square" lIns="72000" tIns="72000" rIns="72000" bIns="72000" rtlCol="0">
            <a:spAutoFit/>
          </a:bodyPr>
          <a:lstStyle/>
          <a:p>
            <a:pPr algn="ctr"/>
            <a:r>
              <a:rPr lang="en-US" sz="3200" i="1" dirty="0">
                <a:solidFill>
                  <a:schemeClr val="accent3"/>
                </a:solidFill>
              </a:rPr>
              <a:t>Allow </a:t>
            </a:r>
            <a:r>
              <a:rPr lang="en-US" sz="3200" b="1" i="1" dirty="0">
                <a:solidFill>
                  <a:schemeClr val="accent3"/>
                </a:solidFill>
              </a:rPr>
              <a:t>anyone</a:t>
            </a:r>
            <a:r>
              <a:rPr lang="en-US" sz="3200" i="1" dirty="0">
                <a:solidFill>
                  <a:schemeClr val="accent3"/>
                </a:solidFill>
              </a:rPr>
              <a:t> to read your article</a:t>
            </a:r>
          </a:p>
        </p:txBody>
      </p:sp>
      <p:sp>
        <p:nvSpPr>
          <p:cNvPr id="6" name="Rounded Rectangle 5"/>
          <p:cNvSpPr/>
          <p:nvPr/>
        </p:nvSpPr>
        <p:spPr>
          <a:xfrm>
            <a:off x="1181817" y="2411689"/>
            <a:ext cx="6826170" cy="914157"/>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r>
              <a:rPr lang="en-US" sz="2800" dirty="0"/>
              <a:t>Available for all Springer Nature journals</a:t>
            </a:r>
          </a:p>
        </p:txBody>
      </p:sp>
      <p:sp>
        <p:nvSpPr>
          <p:cNvPr id="7" name="Rounded Rectangle 6"/>
          <p:cNvSpPr/>
          <p:nvPr/>
        </p:nvSpPr>
        <p:spPr>
          <a:xfrm>
            <a:off x="1837080" y="3750581"/>
            <a:ext cx="5518702" cy="1122206"/>
          </a:xfrm>
          <a:prstGeom prst="roundRect">
            <a:avLst/>
          </a:prstGeom>
          <a:ln/>
        </p:spPr>
        <p:style>
          <a:lnRef idx="2">
            <a:schemeClr val="accent2"/>
          </a:lnRef>
          <a:fillRef idx="1">
            <a:schemeClr val="lt1"/>
          </a:fillRef>
          <a:effectRef idx="0">
            <a:schemeClr val="accent2"/>
          </a:effectRef>
          <a:fontRef idx="minor">
            <a:schemeClr val="dk1"/>
          </a:fontRef>
        </p:style>
        <p:txBody>
          <a:bodyPr lIns="72000" tIns="72000" rIns="72000" bIns="72000" rtlCol="0" anchor="ctr" anchorCtr="0"/>
          <a:lstStyle/>
          <a:p>
            <a:pPr marL="342900" indent="-342900">
              <a:buFont typeface="Arial" panose="020B0604020202020204" pitchFamily="34" charset="0"/>
              <a:buChar char="•"/>
            </a:pPr>
            <a:r>
              <a:rPr lang="en-US" sz="2800" dirty="0">
                <a:solidFill>
                  <a:schemeClr val="tx1">
                    <a:lumMod val="50000"/>
                  </a:schemeClr>
                </a:solidFill>
              </a:rPr>
              <a:t>Does not require open access</a:t>
            </a:r>
          </a:p>
          <a:p>
            <a:pPr marL="342900" indent="-342900">
              <a:buFont typeface="Arial" panose="020B0604020202020204" pitchFamily="34" charset="0"/>
              <a:buChar char="•"/>
            </a:pPr>
            <a:r>
              <a:rPr lang="en-US" sz="2800" dirty="0">
                <a:solidFill>
                  <a:schemeClr val="tx1">
                    <a:lumMod val="50000"/>
                  </a:schemeClr>
                </a:solidFill>
              </a:rPr>
              <a:t>Full text is available to read online</a:t>
            </a:r>
          </a:p>
        </p:txBody>
      </p:sp>
      <p:sp>
        <p:nvSpPr>
          <p:cNvPr id="9" name="TextBox 8">
            <a:extLst>
              <a:ext uri="{FF2B5EF4-FFF2-40B4-BE49-F238E27FC236}">
                <a16:creationId xmlns="" xmlns:a16="http://schemas.microsoft.com/office/drawing/2014/main" id="{F37BEB07-8646-C740-B5FF-A2AA80554B63}"/>
              </a:ext>
            </a:extLst>
          </p:cNvPr>
          <p:cNvSpPr txBox="1"/>
          <p:nvPr/>
        </p:nvSpPr>
        <p:spPr>
          <a:xfrm>
            <a:off x="965000" y="5297524"/>
            <a:ext cx="7199348" cy="637849"/>
          </a:xfrm>
          <a:prstGeom prst="rect">
            <a:avLst/>
          </a:prstGeom>
          <a:noFill/>
        </p:spPr>
        <p:txBody>
          <a:bodyPr wrap="square" lIns="72000" tIns="72000" rIns="72000" bIns="72000" rtlCol="0">
            <a:spAutoFit/>
          </a:bodyPr>
          <a:lstStyle/>
          <a:p>
            <a:pPr algn="ctr"/>
            <a:r>
              <a:rPr lang="en-US" sz="3200" i="1" dirty="0">
                <a:solidFill>
                  <a:schemeClr val="accent3"/>
                </a:solidFill>
              </a:rPr>
              <a:t>Improve your visibility worldwide!</a:t>
            </a:r>
          </a:p>
        </p:txBody>
      </p:sp>
    </p:spTree>
    <p:extLst>
      <p:ext uri="{BB962C8B-B14F-4D97-AF65-F5344CB8AC3E}">
        <p14:creationId xmlns:p14="http://schemas.microsoft.com/office/powerpoint/2010/main" val="3461943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GB" sz="3200" dirty="0"/>
              <a:t>Content sharing – Enabling access worldwide</a:t>
            </a:r>
          </a:p>
        </p:txBody>
      </p:sp>
      <p:pic>
        <p:nvPicPr>
          <p:cNvPr id="2" name="Picture 1"/>
          <p:cNvPicPr>
            <a:picLocks noChangeAspect="1"/>
          </p:cNvPicPr>
          <p:nvPr/>
        </p:nvPicPr>
        <p:blipFill>
          <a:blip r:embed="rId3"/>
          <a:stretch>
            <a:fillRect/>
          </a:stretch>
        </p:blipFill>
        <p:spPr>
          <a:xfrm>
            <a:off x="580586" y="1493942"/>
            <a:ext cx="7968175" cy="4285297"/>
          </a:xfrm>
          <a:prstGeom prst="rect">
            <a:avLst/>
          </a:prstGeom>
          <a:ln>
            <a:noFill/>
          </a:ln>
          <a:effectLst>
            <a:outerShdw blurRad="292100" dist="139700" dir="2700000" algn="tl" rotWithShape="0">
              <a:srgbClr val="333333">
                <a:alpha val="65000"/>
              </a:srgbClr>
            </a:outerShdw>
          </a:effectLst>
        </p:spPr>
      </p:pic>
      <p:sp>
        <p:nvSpPr>
          <p:cNvPr id="3" name="Rounded Rectangle 2"/>
          <p:cNvSpPr/>
          <p:nvPr/>
        </p:nvSpPr>
        <p:spPr>
          <a:xfrm>
            <a:off x="4855835" y="2086984"/>
            <a:ext cx="3614570" cy="3517750"/>
          </a:xfrm>
          <a:prstGeom prst="roundRect">
            <a:avLst>
              <a:gd name="adj" fmla="val 4573"/>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US" sz="1400" dirty="0" err="1"/>
          </a:p>
        </p:txBody>
      </p:sp>
    </p:spTree>
    <p:extLst>
      <p:ext uri="{BB962C8B-B14F-4D97-AF65-F5344CB8AC3E}">
        <p14:creationId xmlns:p14="http://schemas.microsoft.com/office/powerpoint/2010/main" val="1849417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GB" sz="3200" dirty="0"/>
              <a:t>Content sharing – Enabling access worldwide</a:t>
            </a: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00599" y="1209455"/>
            <a:ext cx="7928150" cy="3910235"/>
          </a:xfrm>
          <a:prstGeom prst="rect">
            <a:avLst/>
          </a:prstGeom>
          <a:ln>
            <a:noFill/>
          </a:ln>
          <a:effectLst>
            <a:outerShdw blurRad="292100" dist="139700" dir="2700000" algn="tl" rotWithShape="0">
              <a:srgbClr val="333333">
                <a:alpha val="65000"/>
              </a:srgbClr>
            </a:outerShdw>
          </a:effectLst>
        </p:spPr>
      </p:pic>
      <p:sp>
        <p:nvSpPr>
          <p:cNvPr id="2" name="Rounded Rectangle 1"/>
          <p:cNvSpPr/>
          <p:nvPr/>
        </p:nvSpPr>
        <p:spPr>
          <a:xfrm>
            <a:off x="2125049" y="1785770"/>
            <a:ext cx="1777494" cy="527125"/>
          </a:xfrm>
          <a:prstGeom prst="roundRect">
            <a:avLst/>
          </a:prstGeom>
          <a:ln/>
          <a:effectLst>
            <a:glow rad="139700">
              <a:schemeClr val="accent3">
                <a:satMod val="175000"/>
                <a:alpha val="40000"/>
              </a:schemeClr>
            </a:glow>
          </a:effectLst>
        </p:spPr>
        <p:style>
          <a:lnRef idx="2">
            <a:schemeClr val="accent3"/>
          </a:lnRef>
          <a:fillRef idx="1">
            <a:schemeClr val="lt1"/>
          </a:fillRef>
          <a:effectRef idx="0">
            <a:schemeClr val="accent3"/>
          </a:effectRef>
          <a:fontRef idx="minor">
            <a:schemeClr val="dk1"/>
          </a:fontRef>
        </p:style>
        <p:txBody>
          <a:bodyPr lIns="72000" tIns="72000" rIns="72000" bIns="72000" rtlCol="0" anchor="ctr" anchorCtr="1"/>
          <a:lstStyle/>
          <a:p>
            <a:pPr algn="ctr"/>
            <a:r>
              <a:rPr lang="en-US" sz="1400" dirty="0">
                <a:solidFill>
                  <a:schemeClr val="tx1">
                    <a:lumMod val="50000"/>
                  </a:schemeClr>
                </a:solidFill>
              </a:rPr>
              <a:t>Can download if have subscription to journal</a:t>
            </a:r>
          </a:p>
        </p:txBody>
      </p:sp>
      <p:sp>
        <p:nvSpPr>
          <p:cNvPr id="6" name="Rounded Rectangle 5"/>
          <p:cNvSpPr/>
          <p:nvPr/>
        </p:nvSpPr>
        <p:spPr>
          <a:xfrm>
            <a:off x="5810786" y="2562113"/>
            <a:ext cx="1378633" cy="527125"/>
          </a:xfrm>
          <a:prstGeom prst="roundRect">
            <a:avLst/>
          </a:prstGeom>
          <a:ln/>
          <a:effectLst>
            <a:glow rad="139700">
              <a:schemeClr val="accent3">
                <a:satMod val="175000"/>
                <a:alpha val="40000"/>
              </a:schemeClr>
            </a:glow>
          </a:effectLst>
        </p:spPr>
        <p:style>
          <a:lnRef idx="2">
            <a:schemeClr val="accent3"/>
          </a:lnRef>
          <a:fillRef idx="1">
            <a:schemeClr val="lt1"/>
          </a:fillRef>
          <a:effectRef idx="0">
            <a:schemeClr val="accent3"/>
          </a:effectRef>
          <a:fontRef idx="minor">
            <a:schemeClr val="dk1"/>
          </a:fontRef>
        </p:style>
        <p:txBody>
          <a:bodyPr lIns="72000" tIns="72000" rIns="72000" bIns="72000" rtlCol="0" anchor="ctr" anchorCtr="1"/>
          <a:lstStyle/>
          <a:p>
            <a:pPr algn="ctr"/>
            <a:r>
              <a:rPr lang="en-US" sz="1400" dirty="0">
                <a:solidFill>
                  <a:schemeClr val="tx1">
                    <a:lumMod val="50000"/>
                  </a:schemeClr>
                </a:solidFill>
              </a:rPr>
              <a:t>Useful article information</a:t>
            </a:r>
          </a:p>
        </p:txBody>
      </p:sp>
      <p:cxnSp>
        <p:nvCxnSpPr>
          <p:cNvPr id="8" name="Straight Arrow Connector 7"/>
          <p:cNvCxnSpPr>
            <a:stCxn id="6" idx="0"/>
          </p:cNvCxnSpPr>
          <p:nvPr/>
        </p:nvCxnSpPr>
        <p:spPr>
          <a:xfrm flipH="1" flipV="1">
            <a:off x="5759479" y="1785770"/>
            <a:ext cx="740624" cy="776342"/>
          </a:xfrm>
          <a:prstGeom prst="straightConnector1">
            <a:avLst/>
          </a:prstGeom>
          <a:ln w="19050">
            <a:solidFill>
              <a:schemeClr val="accent3"/>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6" idx="3"/>
          </p:cNvCxnSpPr>
          <p:nvPr/>
        </p:nvCxnSpPr>
        <p:spPr>
          <a:xfrm>
            <a:off x="7189419" y="2825676"/>
            <a:ext cx="575947" cy="476923"/>
          </a:xfrm>
          <a:prstGeom prst="straightConnector1">
            <a:avLst/>
          </a:prstGeom>
          <a:ln w="19050">
            <a:solidFill>
              <a:schemeClr val="accent3"/>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00598" y="5178142"/>
            <a:ext cx="7928150" cy="1130291"/>
          </a:xfrm>
          <a:prstGeom prst="rect">
            <a:avLst/>
          </a:prstGeom>
          <a:noFill/>
        </p:spPr>
        <p:txBody>
          <a:bodyPr wrap="square" lIns="72000" tIns="72000" rIns="72000" bIns="72000" rtlCol="0">
            <a:spAutoFit/>
          </a:bodyPr>
          <a:lstStyle/>
          <a:p>
            <a:pPr algn="ctr"/>
            <a:r>
              <a:rPr lang="en-US" sz="3200" i="1" dirty="0">
                <a:solidFill>
                  <a:schemeClr val="accent3"/>
                </a:solidFill>
              </a:rPr>
              <a:t>Even without subscription access,                          can still read article online for free</a:t>
            </a:r>
          </a:p>
        </p:txBody>
      </p:sp>
    </p:spTree>
    <p:extLst>
      <p:ext uri="{BB962C8B-B14F-4D97-AF65-F5344CB8AC3E}">
        <p14:creationId xmlns:p14="http://schemas.microsoft.com/office/powerpoint/2010/main" val="1508885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par>
                          <p:cTn id="13" fill="hold">
                            <p:stCondLst>
                              <p:cond delay="500"/>
                            </p:stCondLst>
                            <p:childTnLst>
                              <p:par>
                                <p:cTn id="14" presetID="22" presetClass="entr" presetSubtype="4"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down)">
                                      <p:cBhvr>
                                        <p:cTn id="16" dur="500"/>
                                        <p:tgtEl>
                                          <p:spTgt spid="8"/>
                                        </p:tgtEl>
                                      </p:cBhvr>
                                    </p:animEffect>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GB" sz="3200" dirty="0"/>
              <a:t>Be an effective communicator</a:t>
            </a:r>
          </a:p>
        </p:txBody>
      </p:sp>
      <p:sp>
        <p:nvSpPr>
          <p:cNvPr id="6" name="TextBox 5"/>
          <p:cNvSpPr txBox="1"/>
          <p:nvPr/>
        </p:nvSpPr>
        <p:spPr>
          <a:xfrm>
            <a:off x="1406273" y="4802364"/>
            <a:ext cx="6316796" cy="1569660"/>
          </a:xfrm>
          <a:prstGeom prst="rect">
            <a:avLst/>
          </a:prstGeom>
          <a:noFill/>
        </p:spPr>
        <p:txBody>
          <a:bodyPr wrap="square" rtlCol="0">
            <a:spAutoFit/>
          </a:bodyPr>
          <a:lstStyle/>
          <a:p>
            <a:pPr algn="ctr" defTabSz="914400" eaLnBrk="0" fontAlgn="base" hangingPunct="0">
              <a:spcAft>
                <a:spcPct val="0"/>
              </a:spcAft>
            </a:pPr>
            <a:r>
              <a:rPr lang="en-US" sz="3200" i="1" dirty="0">
                <a:solidFill>
                  <a:srgbClr val="C00000"/>
                </a:solidFill>
                <a:ea typeface="ＭＳ Ｐゴシック" charset="0"/>
              </a:rPr>
              <a:t>You will increase your chance of publication and your research impact</a:t>
            </a:r>
          </a:p>
        </p:txBody>
      </p:sp>
      <p:sp>
        <p:nvSpPr>
          <p:cNvPr id="2" name="Rounded Rectangle 1"/>
          <p:cNvSpPr/>
          <p:nvPr/>
        </p:nvSpPr>
        <p:spPr>
          <a:xfrm>
            <a:off x="1881970" y="1482814"/>
            <a:ext cx="5365402" cy="2939429"/>
          </a:xfrm>
          <a:prstGeom prst="roundRect">
            <a:avLst>
              <a:gd name="adj" fmla="val 9639"/>
            </a:avLst>
          </a:prstGeom>
          <a:ln/>
        </p:spPr>
        <p:style>
          <a:lnRef idx="2">
            <a:schemeClr val="accent2"/>
          </a:lnRef>
          <a:fillRef idx="1">
            <a:schemeClr val="lt1"/>
          </a:fillRef>
          <a:effectRef idx="0">
            <a:schemeClr val="accent2"/>
          </a:effectRef>
          <a:fontRef idx="minor">
            <a:schemeClr val="dk1"/>
          </a:fontRef>
        </p:style>
        <p:txBody>
          <a:bodyPr lIns="72000" tIns="72000" rIns="72000" bIns="72000" rtlCol="0" anchor="b" anchorCtr="1"/>
          <a:lstStyle/>
          <a:p>
            <a:pPr marL="342900" indent="-342900">
              <a:lnSpc>
                <a:spcPct val="200000"/>
              </a:lnSpc>
              <a:buClr>
                <a:srgbClr val="C00000"/>
              </a:buClr>
              <a:buFont typeface="Wingdings" panose="05000000000000000000" pitchFamily="2" charset="2"/>
              <a:buChar char="ü"/>
            </a:pPr>
            <a:r>
              <a:rPr lang="en-US" sz="2800" dirty="0">
                <a:solidFill>
                  <a:schemeClr val="tx1">
                    <a:lumMod val="75000"/>
                  </a:schemeClr>
                </a:solidFill>
              </a:rPr>
              <a:t>Logical manuscript structure</a:t>
            </a:r>
          </a:p>
          <a:p>
            <a:pPr marL="342900" indent="-342900">
              <a:lnSpc>
                <a:spcPct val="200000"/>
              </a:lnSpc>
              <a:buClr>
                <a:srgbClr val="C00000"/>
              </a:buClr>
              <a:buFont typeface="Wingdings" panose="05000000000000000000" pitchFamily="2" charset="2"/>
              <a:buChar char="ü"/>
            </a:pPr>
            <a:r>
              <a:rPr lang="en-US" sz="2800" dirty="0">
                <a:solidFill>
                  <a:schemeClr val="tx1">
                    <a:lumMod val="75000"/>
                  </a:schemeClr>
                </a:solidFill>
              </a:rPr>
              <a:t>Effective publication strategy</a:t>
            </a:r>
          </a:p>
          <a:p>
            <a:pPr marL="342900" indent="-342900">
              <a:lnSpc>
                <a:spcPct val="200000"/>
              </a:lnSpc>
              <a:buClr>
                <a:srgbClr val="C00000"/>
              </a:buClr>
              <a:buFont typeface="Wingdings" panose="05000000000000000000" pitchFamily="2" charset="2"/>
              <a:buChar char="ü"/>
            </a:pPr>
            <a:r>
              <a:rPr lang="en-US" sz="2800" dirty="0">
                <a:solidFill>
                  <a:schemeClr val="tx1">
                    <a:lumMod val="75000"/>
                  </a:schemeClr>
                </a:solidFill>
              </a:rPr>
              <a:t>Successful journal submission</a:t>
            </a:r>
          </a:p>
        </p:txBody>
      </p:sp>
    </p:spTree>
    <p:extLst>
      <p:ext uri="{BB962C8B-B14F-4D97-AF65-F5344CB8AC3E}">
        <p14:creationId xmlns:p14="http://schemas.microsoft.com/office/powerpoint/2010/main" val="2641634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fade">
                                      <p:cBhvr>
                                        <p:cTn id="7" dur="500"/>
                                        <p:tgtEl>
                                          <p:spTgt spid="2">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fade">
                                      <p:cBhvr>
                                        <p:cTn id="10" dur="500"/>
                                        <p:tgtEl>
                                          <p:spTgt spid="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fade">
                                      <p:cBhvr>
                                        <p:cTn id="15" dur="500"/>
                                        <p:tgtEl>
                                          <p:spTgt spid="2">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
                                            <p:txEl>
                                              <p:pRg st="2" end="2"/>
                                            </p:txEl>
                                          </p:spTgt>
                                        </p:tgtEl>
                                        <p:attrNameLst>
                                          <p:attrName>style.visibility</p:attrName>
                                        </p:attrNameLst>
                                      </p:cBhvr>
                                      <p:to>
                                        <p:strVal val="visible"/>
                                      </p:to>
                                    </p:set>
                                    <p:animEffect transition="in" filter="fade">
                                      <p:cBhvr>
                                        <p:cTn id="20" dur="500"/>
                                        <p:tgtEl>
                                          <p:spTgt spid="2">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4369" y="442042"/>
            <a:ext cx="7605347" cy="370558"/>
          </a:xfrm>
        </p:spPr>
        <p:txBody>
          <a:bodyPr>
            <a:normAutofit fontScale="90000"/>
          </a:bodyPr>
          <a:lstStyle/>
          <a:p>
            <a:r>
              <a:rPr lang="en-GB" sz="3200" dirty="0"/>
              <a:t>Journal editors are busy!</a:t>
            </a:r>
          </a:p>
        </p:txBody>
      </p:sp>
      <p:sp>
        <p:nvSpPr>
          <p:cNvPr id="4" name="TextBox 3"/>
          <p:cNvSpPr txBox="1"/>
          <p:nvPr/>
        </p:nvSpPr>
        <p:spPr>
          <a:xfrm>
            <a:off x="814271" y="1376981"/>
            <a:ext cx="7513698" cy="1007181"/>
          </a:xfrm>
          <a:prstGeom prst="rect">
            <a:avLst/>
          </a:prstGeom>
          <a:noFill/>
        </p:spPr>
        <p:txBody>
          <a:bodyPr wrap="square" lIns="72000" tIns="72000" rIns="72000" bIns="72000" rtlCol="0">
            <a:spAutoFit/>
          </a:bodyPr>
          <a:lstStyle/>
          <a:p>
            <a:pPr algn="ctr"/>
            <a:r>
              <a:rPr lang="en-US" sz="2800" i="1" dirty="0">
                <a:solidFill>
                  <a:schemeClr val="accent3"/>
                </a:solidFill>
              </a:rPr>
              <a:t>Most journal editors are not full-time journal editors</a:t>
            </a:r>
          </a:p>
        </p:txBody>
      </p:sp>
      <p:sp>
        <p:nvSpPr>
          <p:cNvPr id="5" name="Rounded Rectangle 4"/>
          <p:cNvSpPr/>
          <p:nvPr/>
        </p:nvSpPr>
        <p:spPr>
          <a:xfrm>
            <a:off x="1161826" y="2133600"/>
            <a:ext cx="2909530" cy="1905000"/>
          </a:xfrm>
          <a:prstGeom prst="roundRect">
            <a:avLst>
              <a:gd name="adj" fmla="val 1131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r>
              <a:rPr lang="en-US" sz="2800" dirty="0"/>
              <a:t>Full-time professors</a:t>
            </a:r>
          </a:p>
          <a:p>
            <a:pPr algn="ctr"/>
            <a:r>
              <a:rPr lang="en-US" sz="2800" dirty="0"/>
              <a:t>Department heads</a:t>
            </a:r>
          </a:p>
        </p:txBody>
      </p:sp>
      <p:sp>
        <p:nvSpPr>
          <p:cNvPr id="6" name="Rounded Rectangle 5"/>
          <p:cNvSpPr/>
          <p:nvPr/>
        </p:nvSpPr>
        <p:spPr>
          <a:xfrm>
            <a:off x="4220307" y="2539171"/>
            <a:ext cx="3525198" cy="1183341"/>
          </a:xfrm>
          <a:prstGeom prst="roundRect">
            <a:avLst/>
          </a:prstGeom>
          <a:ln/>
        </p:spPr>
        <p:style>
          <a:lnRef idx="2">
            <a:schemeClr val="accent2"/>
          </a:lnRef>
          <a:fillRef idx="1">
            <a:schemeClr val="lt1"/>
          </a:fillRef>
          <a:effectRef idx="0">
            <a:schemeClr val="accent2"/>
          </a:effectRef>
          <a:fontRef idx="minor">
            <a:schemeClr val="dk1"/>
          </a:fontRef>
        </p:style>
        <p:txBody>
          <a:bodyPr lIns="72000" tIns="72000" rIns="72000" bIns="72000" rtlCol="0" anchor="ctr" anchorCtr="1"/>
          <a:lstStyle/>
          <a:p>
            <a:pPr algn="ctr"/>
            <a:r>
              <a:rPr lang="en-US" sz="2800" dirty="0">
                <a:solidFill>
                  <a:schemeClr val="tx1">
                    <a:lumMod val="50000"/>
                  </a:schemeClr>
                </a:solidFill>
              </a:rPr>
              <a:t>Journal editors when they have time</a:t>
            </a:r>
          </a:p>
        </p:txBody>
      </p:sp>
      <p:sp>
        <p:nvSpPr>
          <p:cNvPr id="7" name="TextBox 6"/>
          <p:cNvSpPr txBox="1"/>
          <p:nvPr/>
        </p:nvSpPr>
        <p:spPr>
          <a:xfrm>
            <a:off x="1161825" y="4442909"/>
            <a:ext cx="6583680" cy="1438068"/>
          </a:xfrm>
          <a:prstGeom prst="rect">
            <a:avLst/>
          </a:prstGeom>
          <a:noFill/>
        </p:spPr>
        <p:txBody>
          <a:bodyPr wrap="square" lIns="72000" tIns="72000" rIns="72000" bIns="72000" rtlCol="0">
            <a:spAutoFit/>
          </a:bodyPr>
          <a:lstStyle/>
          <a:p>
            <a:pPr algn="ctr"/>
            <a:r>
              <a:rPr lang="en-US" sz="2800" dirty="0">
                <a:solidFill>
                  <a:schemeClr val="accent4">
                    <a:lumMod val="75000"/>
                  </a:schemeClr>
                </a:solidFill>
              </a:rPr>
              <a:t>You are competing with many other researchers for the journal editor’s </a:t>
            </a:r>
            <a:r>
              <a:rPr lang="en-US" sz="2800" b="1" i="1" dirty="0">
                <a:solidFill>
                  <a:schemeClr val="accent4">
                    <a:lumMod val="75000"/>
                  </a:schemeClr>
                </a:solidFill>
              </a:rPr>
              <a:t>limited time</a:t>
            </a:r>
          </a:p>
        </p:txBody>
      </p:sp>
    </p:spTree>
    <p:extLst>
      <p:ext uri="{BB962C8B-B14F-4D97-AF65-F5344CB8AC3E}">
        <p14:creationId xmlns:p14="http://schemas.microsoft.com/office/powerpoint/2010/main" val="3068216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8312" y="566726"/>
            <a:ext cx="7761625" cy="370558"/>
          </a:xfrm>
        </p:spPr>
        <p:txBody>
          <a:bodyPr>
            <a:normAutofit fontScale="90000"/>
          </a:bodyPr>
          <a:lstStyle/>
          <a:p>
            <a:r>
              <a:rPr lang="en-GB" sz="3200" dirty="0"/>
              <a:t>Make the best first impression for journal editors</a:t>
            </a:r>
          </a:p>
        </p:txBody>
      </p:sp>
      <p:sp>
        <p:nvSpPr>
          <p:cNvPr id="4" name="Rounded Rectangle 3"/>
          <p:cNvSpPr/>
          <p:nvPr/>
        </p:nvSpPr>
        <p:spPr bwMode="auto">
          <a:xfrm>
            <a:off x="738929" y="2521276"/>
            <a:ext cx="2908080" cy="1212524"/>
          </a:xfrm>
          <a:prstGeom prst="roundRect">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lvl="0" indent="0" algn="ctr" defTabSz="914400" eaLnBrk="0" fontAlgn="base" latinLnBrk="0" hangingPunct="0">
              <a:lnSpc>
                <a:spcPct val="100000"/>
              </a:lnSpc>
              <a:spcBef>
                <a:spcPct val="50000"/>
              </a:spcBef>
              <a:spcAft>
                <a:spcPct val="0"/>
              </a:spcAft>
              <a:buClrTx/>
              <a:buSzTx/>
              <a:buFontTx/>
              <a:buNone/>
              <a:tabLst/>
              <a:defRPr/>
            </a:pPr>
            <a:r>
              <a:rPr kumimoji="0" lang="en-US" sz="2800" i="0" u="none" strike="noStrike" kern="0" cap="none" spc="0" normalizeH="0" baseline="0" noProof="0" dirty="0">
                <a:ln>
                  <a:noFill/>
                </a:ln>
                <a:solidFill>
                  <a:srgbClr val="FFFFFF"/>
                </a:solidFill>
                <a:effectLst/>
                <a:uLnTx/>
                <a:uFillTx/>
                <a:ea typeface="ＭＳ Ｐゴシック" charset="0"/>
              </a:rPr>
              <a:t>Significance and relevance of study</a:t>
            </a:r>
          </a:p>
        </p:txBody>
      </p:sp>
      <p:sp>
        <p:nvSpPr>
          <p:cNvPr id="5" name="Rounded Rectangle 4"/>
          <p:cNvSpPr/>
          <p:nvPr/>
        </p:nvSpPr>
        <p:spPr bwMode="auto">
          <a:xfrm>
            <a:off x="3787686" y="2521276"/>
            <a:ext cx="4512251" cy="1087406"/>
          </a:xfrm>
          <a:prstGeom prst="roundRect">
            <a:avLst/>
          </a:prstGeom>
          <a:solidFill>
            <a:srgbClr val="FFFFFF"/>
          </a:solidFill>
          <a:ln w="25400" cap="flat" cmpd="sng" algn="ctr">
            <a:solidFill>
              <a:schemeClr val="accent2"/>
            </a:solidFill>
            <a:prstDash val="soli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lvl="0" indent="0" algn="ctr" defTabSz="914400" eaLnBrk="0" fontAlgn="base" latinLnBrk="0" hangingPunct="0">
              <a:lnSpc>
                <a:spcPct val="100000"/>
              </a:lnSpc>
              <a:spcBef>
                <a:spcPct val="50000"/>
              </a:spcBef>
              <a:spcAft>
                <a:spcPct val="0"/>
              </a:spcAft>
              <a:buClrTx/>
              <a:buSzTx/>
              <a:buFontTx/>
              <a:buNone/>
              <a:tabLst/>
              <a:defRPr/>
            </a:pPr>
            <a:r>
              <a:rPr kumimoji="0" lang="en-US" sz="2800" b="1" i="1" u="none" strike="noStrike" kern="0" cap="none" spc="0" normalizeH="0" baseline="0" noProof="0" dirty="0">
                <a:ln>
                  <a:noFill/>
                </a:ln>
                <a:solidFill>
                  <a:srgbClr val="C00000"/>
                </a:solidFill>
                <a:effectLst/>
                <a:uLnTx/>
                <a:uFillTx/>
                <a:latin typeface="Calibri"/>
                <a:ea typeface="+mn-ea"/>
                <a:cs typeface="+mn-cs"/>
              </a:rPr>
              <a:t>Suitable</a:t>
            </a:r>
            <a:r>
              <a:rPr kumimoji="0" lang="en-US" sz="2800" b="1" i="0" u="none" strike="noStrike" kern="0" cap="none" spc="0" normalizeH="0" baseline="0" noProof="0" dirty="0">
                <a:ln>
                  <a:noFill/>
                </a:ln>
                <a:solidFill>
                  <a:srgbClr val="5F5F5F"/>
                </a:solidFill>
                <a:effectLst/>
                <a:uLnTx/>
                <a:uFillTx/>
                <a:latin typeface="Calibri"/>
                <a:ea typeface="+mn-ea"/>
                <a:cs typeface="+mn-cs"/>
              </a:rPr>
              <a:t> </a:t>
            </a:r>
            <a:r>
              <a:rPr kumimoji="0" lang="en-US" sz="2800" b="0" i="0" u="none" strike="noStrike" kern="0" cap="none" spc="0" normalizeH="0" baseline="0" noProof="0" dirty="0">
                <a:ln>
                  <a:noFill/>
                </a:ln>
                <a:solidFill>
                  <a:srgbClr val="5F5F5F">
                    <a:lumMod val="75000"/>
                  </a:srgbClr>
                </a:solidFill>
                <a:effectLst/>
                <a:uLnTx/>
                <a:uFillTx/>
                <a:latin typeface="Calibri"/>
                <a:ea typeface="+mn-ea"/>
                <a:cs typeface="+mn-cs"/>
              </a:rPr>
              <a:t>to be published by their journal</a:t>
            </a:r>
          </a:p>
        </p:txBody>
      </p:sp>
      <p:sp>
        <p:nvSpPr>
          <p:cNvPr id="6" name="TextBox 5"/>
          <p:cNvSpPr txBox="1"/>
          <p:nvPr/>
        </p:nvSpPr>
        <p:spPr>
          <a:xfrm>
            <a:off x="988193" y="4258064"/>
            <a:ext cx="6979392" cy="346211"/>
          </a:xfrm>
          <a:prstGeom prst="rect">
            <a:avLst/>
          </a:prstGeom>
          <a:noFill/>
        </p:spPr>
        <p:txBody>
          <a:bodyPr wrap="square" lIns="0" tIns="0" rIns="0" bIns="0" rtlCol="0">
            <a:noAutofit/>
          </a:bodyPr>
          <a:lstStyle/>
          <a:p>
            <a:pPr algn="ctr" defTabSz="914400" eaLnBrk="0" fontAlgn="base" hangingPunct="0">
              <a:lnSpc>
                <a:spcPts val="2200"/>
              </a:lnSpc>
              <a:spcBef>
                <a:spcPts val="900"/>
              </a:spcBef>
              <a:spcAft>
                <a:spcPct val="0"/>
              </a:spcAft>
              <a:buClr>
                <a:srgbClr val="0176C3"/>
              </a:buClr>
              <a:buSzPct val="100000"/>
            </a:pPr>
            <a:r>
              <a:rPr lang="en-US" sz="3200" i="1" dirty="0">
                <a:solidFill>
                  <a:schemeClr val="tx1">
                    <a:lumMod val="75000"/>
                  </a:schemeClr>
                </a:solidFill>
                <a:ea typeface="ＭＳ Ｐゴシック" charset="0"/>
              </a:rPr>
              <a:t>Interesting to their readers?</a:t>
            </a:r>
          </a:p>
          <a:p>
            <a:pPr algn="ctr" defTabSz="914400" eaLnBrk="0" fontAlgn="base" hangingPunct="0">
              <a:lnSpc>
                <a:spcPts val="2200"/>
              </a:lnSpc>
              <a:spcBef>
                <a:spcPts val="900"/>
              </a:spcBef>
              <a:spcAft>
                <a:spcPct val="0"/>
              </a:spcAft>
              <a:buClr>
                <a:srgbClr val="0176C3"/>
              </a:buClr>
              <a:buSzPct val="100000"/>
            </a:pPr>
            <a:endParaRPr lang="en-US" sz="3200" i="1" dirty="0">
              <a:solidFill>
                <a:schemeClr val="tx1">
                  <a:lumMod val="75000"/>
                </a:schemeClr>
              </a:solidFill>
              <a:ea typeface="ＭＳ Ｐゴシック" charset="0"/>
            </a:endParaRPr>
          </a:p>
          <a:p>
            <a:pPr algn="ctr" defTabSz="914400" eaLnBrk="0" fontAlgn="base" hangingPunct="0">
              <a:lnSpc>
                <a:spcPts val="2200"/>
              </a:lnSpc>
              <a:spcBef>
                <a:spcPts val="900"/>
              </a:spcBef>
              <a:spcAft>
                <a:spcPct val="0"/>
              </a:spcAft>
              <a:buClr>
                <a:srgbClr val="0176C3"/>
              </a:buClr>
              <a:buSzPct val="100000"/>
            </a:pPr>
            <a:r>
              <a:rPr lang="en-US" sz="3200" i="1" dirty="0">
                <a:solidFill>
                  <a:schemeClr val="tx1">
                    <a:lumMod val="75000"/>
                  </a:schemeClr>
                </a:solidFill>
                <a:ea typeface="ＭＳ Ｐゴシック" charset="0"/>
              </a:rPr>
              <a:t>Clear and concise writing style?</a:t>
            </a:r>
          </a:p>
        </p:txBody>
      </p:sp>
      <p:sp>
        <p:nvSpPr>
          <p:cNvPr id="3" name="TextBox 2"/>
          <p:cNvSpPr txBox="1"/>
          <p:nvPr/>
        </p:nvSpPr>
        <p:spPr>
          <a:xfrm>
            <a:off x="1" y="1333952"/>
            <a:ext cx="9143999" cy="637849"/>
          </a:xfrm>
          <a:prstGeom prst="rect">
            <a:avLst/>
          </a:prstGeom>
          <a:noFill/>
        </p:spPr>
        <p:txBody>
          <a:bodyPr wrap="square" lIns="72000" tIns="72000" rIns="72000" bIns="72000" rtlCol="0">
            <a:spAutoFit/>
          </a:bodyPr>
          <a:lstStyle/>
          <a:p>
            <a:pPr algn="ctr"/>
            <a:r>
              <a:rPr lang="en-US" sz="3200" b="1" i="1" dirty="0">
                <a:solidFill>
                  <a:schemeClr val="accent3"/>
                </a:solidFill>
              </a:rPr>
              <a:t>Cover letter</a:t>
            </a:r>
          </a:p>
        </p:txBody>
      </p:sp>
    </p:spTree>
    <p:extLst>
      <p:ext uri="{BB962C8B-B14F-4D97-AF65-F5344CB8AC3E}">
        <p14:creationId xmlns:p14="http://schemas.microsoft.com/office/powerpoint/2010/main" val="4136352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8312" y="394603"/>
            <a:ext cx="7761625" cy="370558"/>
          </a:xfrm>
        </p:spPr>
        <p:txBody>
          <a:bodyPr>
            <a:normAutofit fontScale="90000"/>
          </a:bodyPr>
          <a:lstStyle/>
          <a:p>
            <a:r>
              <a:rPr lang="en-GB" sz="3200" dirty="0"/>
              <a:t>Cover letters – What to include (</a:t>
            </a:r>
            <a:r>
              <a:rPr lang="en-GB" sz="3200" dirty="0">
                <a:latin typeface="Arial" panose="020B0604020202020204" pitchFamily="34" charset="0"/>
                <a:cs typeface="Arial" panose="020B0604020202020204" pitchFamily="34" charset="0"/>
              </a:rPr>
              <a:t>~</a:t>
            </a:r>
            <a:r>
              <a:rPr lang="en-GB" sz="3200" dirty="0"/>
              <a:t>1 page)</a:t>
            </a:r>
          </a:p>
        </p:txBody>
      </p:sp>
      <p:sp>
        <p:nvSpPr>
          <p:cNvPr id="24" name="Rounded Rectangle 23"/>
          <p:cNvSpPr/>
          <p:nvPr/>
        </p:nvSpPr>
        <p:spPr>
          <a:xfrm>
            <a:off x="1312864" y="5282369"/>
            <a:ext cx="2909530" cy="892519"/>
          </a:xfrm>
          <a:prstGeom prst="roundRect">
            <a:avLst>
              <a:gd name="adj" fmla="val 1131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r>
              <a:rPr lang="en-US" sz="2400" dirty="0"/>
              <a:t>Additional information</a:t>
            </a:r>
          </a:p>
        </p:txBody>
      </p:sp>
      <p:sp>
        <p:nvSpPr>
          <p:cNvPr id="28" name="Rounded Rectangle 27"/>
          <p:cNvSpPr/>
          <p:nvPr/>
        </p:nvSpPr>
        <p:spPr>
          <a:xfrm>
            <a:off x="4339471" y="5282369"/>
            <a:ext cx="3584779" cy="892519"/>
          </a:xfrm>
          <a:prstGeom prst="roundRect">
            <a:avLst/>
          </a:prstGeom>
          <a:ln/>
        </p:spPr>
        <p:style>
          <a:lnRef idx="2">
            <a:schemeClr val="accent2"/>
          </a:lnRef>
          <a:fillRef idx="1">
            <a:schemeClr val="lt1"/>
          </a:fillRef>
          <a:effectRef idx="0">
            <a:schemeClr val="accent2"/>
          </a:effectRef>
          <a:fontRef idx="minor">
            <a:schemeClr val="dk1"/>
          </a:fontRef>
        </p:style>
        <p:txBody>
          <a:bodyPr lIns="72000" tIns="72000" rIns="72000" bIns="72000" rtlCol="0" anchor="ctr" anchorCtr="0"/>
          <a:lstStyle/>
          <a:p>
            <a:pPr marL="342900" indent="-342900">
              <a:buFont typeface="Arial" panose="020B0604020202020204" pitchFamily="34" charset="0"/>
              <a:buChar char="•"/>
            </a:pPr>
            <a:r>
              <a:rPr lang="en-US" sz="2000" dirty="0">
                <a:solidFill>
                  <a:schemeClr val="tx1">
                    <a:lumMod val="50000"/>
                  </a:schemeClr>
                </a:solidFill>
              </a:rPr>
              <a:t>Include/exclude reviewers</a:t>
            </a:r>
          </a:p>
          <a:p>
            <a:pPr marL="342900" indent="-342900">
              <a:buFont typeface="Arial" panose="020B0604020202020204" pitchFamily="34" charset="0"/>
              <a:buChar char="•"/>
            </a:pPr>
            <a:r>
              <a:rPr lang="en-US" sz="2000" dirty="0">
                <a:solidFill>
                  <a:schemeClr val="tx1">
                    <a:lumMod val="50000"/>
                  </a:schemeClr>
                </a:solidFill>
              </a:rPr>
              <a:t>Publication ethics</a:t>
            </a:r>
          </a:p>
        </p:txBody>
      </p:sp>
      <p:sp>
        <p:nvSpPr>
          <p:cNvPr id="29" name="Rounded Rectangle 28"/>
          <p:cNvSpPr/>
          <p:nvPr/>
        </p:nvSpPr>
        <p:spPr>
          <a:xfrm>
            <a:off x="1312864" y="1056401"/>
            <a:ext cx="2909530" cy="892519"/>
          </a:xfrm>
          <a:prstGeom prst="roundRect">
            <a:avLst>
              <a:gd name="adj" fmla="val 1131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r>
              <a:rPr lang="en-US" sz="2400" dirty="0"/>
              <a:t>Introduce your manuscript</a:t>
            </a:r>
          </a:p>
        </p:txBody>
      </p:sp>
      <p:sp>
        <p:nvSpPr>
          <p:cNvPr id="30" name="Rounded Rectangle 29"/>
          <p:cNvSpPr/>
          <p:nvPr/>
        </p:nvSpPr>
        <p:spPr>
          <a:xfrm>
            <a:off x="4339471" y="1056401"/>
            <a:ext cx="3584779" cy="892519"/>
          </a:xfrm>
          <a:prstGeom prst="roundRect">
            <a:avLst/>
          </a:prstGeom>
          <a:ln>
            <a:solidFill>
              <a:schemeClr val="accent2"/>
            </a:solidFill>
          </a:ln>
        </p:spPr>
        <p:style>
          <a:lnRef idx="2">
            <a:schemeClr val="accent2"/>
          </a:lnRef>
          <a:fillRef idx="1">
            <a:schemeClr val="lt1"/>
          </a:fillRef>
          <a:effectRef idx="0">
            <a:schemeClr val="accent2"/>
          </a:effectRef>
          <a:fontRef idx="minor">
            <a:schemeClr val="dk1"/>
          </a:fontRef>
        </p:style>
        <p:txBody>
          <a:bodyPr lIns="72000" tIns="72000" rIns="72000" bIns="72000" rtlCol="0" anchor="ctr" anchorCtr="0"/>
          <a:lstStyle/>
          <a:p>
            <a:pPr marL="342900" indent="-342900">
              <a:buClr>
                <a:schemeClr val="accent2"/>
              </a:buClr>
              <a:buFont typeface="Arial" panose="020B0604020202020204" pitchFamily="34" charset="0"/>
              <a:buChar char="•"/>
            </a:pPr>
            <a:r>
              <a:rPr lang="en-US" sz="2000" dirty="0">
                <a:solidFill>
                  <a:schemeClr val="tx1">
                    <a:lumMod val="50000"/>
                  </a:schemeClr>
                </a:solidFill>
              </a:rPr>
              <a:t>Manuscript title</a:t>
            </a:r>
          </a:p>
          <a:p>
            <a:pPr marL="342900" indent="-342900">
              <a:buClr>
                <a:schemeClr val="accent2"/>
              </a:buClr>
              <a:buFont typeface="Arial" panose="020B0604020202020204" pitchFamily="34" charset="0"/>
              <a:buChar char="•"/>
            </a:pPr>
            <a:r>
              <a:rPr lang="en-US" sz="2000" dirty="0">
                <a:solidFill>
                  <a:schemeClr val="tx1">
                    <a:lumMod val="50000"/>
                  </a:schemeClr>
                </a:solidFill>
              </a:rPr>
              <a:t>Article type</a:t>
            </a:r>
          </a:p>
        </p:txBody>
      </p:sp>
      <p:sp>
        <p:nvSpPr>
          <p:cNvPr id="31" name="Rounded Rectangle 30"/>
          <p:cNvSpPr/>
          <p:nvPr/>
        </p:nvSpPr>
        <p:spPr>
          <a:xfrm>
            <a:off x="1312864" y="2112893"/>
            <a:ext cx="2909530" cy="892519"/>
          </a:xfrm>
          <a:prstGeom prst="roundRect">
            <a:avLst>
              <a:gd name="adj" fmla="val 11310"/>
            </a:avLst>
          </a:prstGeom>
          <a:solidFill>
            <a:schemeClr val="accent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r>
              <a:rPr lang="en-US" sz="2400" dirty="0"/>
              <a:t>Why study is important</a:t>
            </a:r>
          </a:p>
        </p:txBody>
      </p:sp>
      <p:sp>
        <p:nvSpPr>
          <p:cNvPr id="32" name="Rounded Rectangle 31"/>
          <p:cNvSpPr/>
          <p:nvPr/>
        </p:nvSpPr>
        <p:spPr>
          <a:xfrm>
            <a:off x="4339471" y="2112444"/>
            <a:ext cx="3584779" cy="892519"/>
          </a:xfrm>
          <a:prstGeom prst="roundRect">
            <a:avLst/>
          </a:prstGeom>
          <a:ln>
            <a:solidFill>
              <a:schemeClr val="accent2">
                <a:lumMod val="90000"/>
                <a:lumOff val="10000"/>
              </a:schemeClr>
            </a:solidFill>
          </a:ln>
        </p:spPr>
        <p:style>
          <a:lnRef idx="2">
            <a:schemeClr val="accent2"/>
          </a:lnRef>
          <a:fillRef idx="1">
            <a:schemeClr val="lt1"/>
          </a:fillRef>
          <a:effectRef idx="0">
            <a:schemeClr val="accent2"/>
          </a:effectRef>
          <a:fontRef idx="minor">
            <a:schemeClr val="dk1"/>
          </a:fontRef>
        </p:style>
        <p:txBody>
          <a:bodyPr lIns="72000" tIns="72000" rIns="72000" bIns="72000" rtlCol="0" anchor="ctr" anchorCtr="0"/>
          <a:lstStyle/>
          <a:p>
            <a:pPr marL="342900" indent="-342900">
              <a:buClr>
                <a:schemeClr val="accent2">
                  <a:lumMod val="90000"/>
                  <a:lumOff val="10000"/>
                </a:schemeClr>
              </a:buClr>
              <a:buFont typeface="Arial" panose="020B0604020202020204" pitchFamily="34" charset="0"/>
              <a:buChar char="•"/>
            </a:pPr>
            <a:r>
              <a:rPr lang="en-US" sz="2000" dirty="0">
                <a:solidFill>
                  <a:schemeClr val="tx1">
                    <a:lumMod val="50000"/>
                  </a:schemeClr>
                </a:solidFill>
              </a:rPr>
              <a:t>Brief background</a:t>
            </a:r>
          </a:p>
          <a:p>
            <a:pPr marL="342900" indent="-342900">
              <a:buClr>
                <a:schemeClr val="accent2">
                  <a:lumMod val="90000"/>
                  <a:lumOff val="10000"/>
                </a:schemeClr>
              </a:buClr>
              <a:buFont typeface="Arial" panose="020B0604020202020204" pitchFamily="34" charset="0"/>
              <a:buChar char="•"/>
            </a:pPr>
            <a:r>
              <a:rPr lang="en-US" sz="2000" dirty="0">
                <a:solidFill>
                  <a:schemeClr val="tx1">
                    <a:lumMod val="50000"/>
                  </a:schemeClr>
                </a:solidFill>
              </a:rPr>
              <a:t>Research problem &amp; aims</a:t>
            </a:r>
          </a:p>
        </p:txBody>
      </p:sp>
      <p:sp>
        <p:nvSpPr>
          <p:cNvPr id="33" name="Rounded Rectangle 32"/>
          <p:cNvSpPr/>
          <p:nvPr/>
        </p:nvSpPr>
        <p:spPr>
          <a:xfrm>
            <a:off x="1312864" y="3169385"/>
            <a:ext cx="2909530" cy="892519"/>
          </a:xfrm>
          <a:prstGeom prst="roundRect">
            <a:avLst>
              <a:gd name="adj" fmla="val 11310"/>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r>
              <a:rPr lang="en-US" sz="2400" dirty="0"/>
              <a:t>What you found</a:t>
            </a:r>
          </a:p>
        </p:txBody>
      </p:sp>
      <p:sp>
        <p:nvSpPr>
          <p:cNvPr id="34" name="Rounded Rectangle 33"/>
          <p:cNvSpPr/>
          <p:nvPr/>
        </p:nvSpPr>
        <p:spPr>
          <a:xfrm>
            <a:off x="4339471" y="3168487"/>
            <a:ext cx="3584779" cy="892519"/>
          </a:xfrm>
          <a:prstGeom prst="roundRect">
            <a:avLst/>
          </a:prstGeom>
          <a:ln>
            <a:solidFill>
              <a:schemeClr val="accent2">
                <a:lumMod val="75000"/>
                <a:lumOff val="25000"/>
              </a:schemeClr>
            </a:solidFill>
          </a:ln>
        </p:spPr>
        <p:style>
          <a:lnRef idx="2">
            <a:schemeClr val="accent2"/>
          </a:lnRef>
          <a:fillRef idx="1">
            <a:schemeClr val="lt1"/>
          </a:fillRef>
          <a:effectRef idx="0">
            <a:schemeClr val="accent2"/>
          </a:effectRef>
          <a:fontRef idx="minor">
            <a:schemeClr val="dk1"/>
          </a:fontRef>
        </p:style>
        <p:txBody>
          <a:bodyPr lIns="72000" tIns="72000" rIns="72000" bIns="72000" rtlCol="0" anchor="ctr" anchorCtr="0"/>
          <a:lstStyle/>
          <a:p>
            <a:pPr marL="342900" indent="-342900">
              <a:buClr>
                <a:schemeClr val="accent2">
                  <a:lumMod val="75000"/>
                  <a:lumOff val="25000"/>
                </a:schemeClr>
              </a:buClr>
              <a:buFont typeface="Arial" panose="020B0604020202020204" pitchFamily="34" charset="0"/>
              <a:buChar char="•"/>
            </a:pPr>
            <a:r>
              <a:rPr lang="en-US" sz="2000" dirty="0">
                <a:solidFill>
                  <a:schemeClr val="tx1">
                    <a:lumMod val="50000"/>
                  </a:schemeClr>
                </a:solidFill>
              </a:rPr>
              <a:t>Study design</a:t>
            </a:r>
          </a:p>
          <a:p>
            <a:pPr marL="342900" indent="-342900">
              <a:buClr>
                <a:schemeClr val="accent2">
                  <a:lumMod val="75000"/>
                  <a:lumOff val="25000"/>
                </a:schemeClr>
              </a:buClr>
              <a:buFont typeface="Arial" panose="020B0604020202020204" pitchFamily="34" charset="0"/>
              <a:buChar char="•"/>
            </a:pPr>
            <a:r>
              <a:rPr lang="en-US" sz="2000" dirty="0">
                <a:solidFill>
                  <a:schemeClr val="tx1">
                    <a:lumMod val="50000"/>
                  </a:schemeClr>
                </a:solidFill>
              </a:rPr>
              <a:t>1 or 2 key findings</a:t>
            </a:r>
          </a:p>
        </p:txBody>
      </p:sp>
      <p:sp>
        <p:nvSpPr>
          <p:cNvPr id="35" name="Rounded Rectangle 34"/>
          <p:cNvSpPr/>
          <p:nvPr/>
        </p:nvSpPr>
        <p:spPr>
          <a:xfrm>
            <a:off x="1312864" y="4225877"/>
            <a:ext cx="2909530" cy="892519"/>
          </a:xfrm>
          <a:prstGeom prst="roundRect">
            <a:avLst>
              <a:gd name="adj" fmla="val 11310"/>
            </a:avLst>
          </a:prstGeom>
          <a:solidFill>
            <a:schemeClr val="accent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r>
              <a:rPr lang="en-US" sz="2400" dirty="0"/>
              <a:t>Why suitable for the journal</a:t>
            </a:r>
          </a:p>
        </p:txBody>
      </p:sp>
      <p:sp>
        <p:nvSpPr>
          <p:cNvPr id="36" name="Rounded Rectangle 35"/>
          <p:cNvSpPr/>
          <p:nvPr/>
        </p:nvSpPr>
        <p:spPr>
          <a:xfrm>
            <a:off x="4339471" y="4224530"/>
            <a:ext cx="3584779" cy="892519"/>
          </a:xfrm>
          <a:prstGeom prst="roundRect">
            <a:avLst/>
          </a:prstGeom>
          <a:ln>
            <a:solidFill>
              <a:schemeClr val="accent2">
                <a:lumMod val="90000"/>
                <a:lumOff val="10000"/>
              </a:schemeClr>
            </a:solidFill>
          </a:ln>
        </p:spPr>
        <p:style>
          <a:lnRef idx="2">
            <a:schemeClr val="accent2"/>
          </a:lnRef>
          <a:fillRef idx="1">
            <a:schemeClr val="lt1"/>
          </a:fillRef>
          <a:effectRef idx="0">
            <a:schemeClr val="accent2"/>
          </a:effectRef>
          <a:fontRef idx="minor">
            <a:schemeClr val="dk1"/>
          </a:fontRef>
        </p:style>
        <p:txBody>
          <a:bodyPr lIns="72000" tIns="72000" rIns="72000" bIns="72000" rtlCol="0" anchor="ctr" anchorCtr="0"/>
          <a:lstStyle/>
          <a:p>
            <a:pPr marL="342900" indent="-342900">
              <a:buClr>
                <a:schemeClr val="accent2">
                  <a:lumMod val="90000"/>
                  <a:lumOff val="10000"/>
                </a:schemeClr>
              </a:buClr>
              <a:buFont typeface="Arial" panose="020B0604020202020204" pitchFamily="34" charset="0"/>
              <a:buChar char="•"/>
            </a:pPr>
            <a:r>
              <a:rPr lang="en-US" sz="2000" dirty="0">
                <a:solidFill>
                  <a:schemeClr val="tx1">
                    <a:lumMod val="50000"/>
                  </a:schemeClr>
                </a:solidFill>
              </a:rPr>
              <a:t>Conclusion</a:t>
            </a:r>
          </a:p>
          <a:p>
            <a:pPr marL="342900" indent="-342900">
              <a:buClr>
                <a:schemeClr val="accent2">
                  <a:lumMod val="90000"/>
                  <a:lumOff val="10000"/>
                </a:schemeClr>
              </a:buClr>
              <a:buFont typeface="Arial" panose="020B0604020202020204" pitchFamily="34" charset="0"/>
              <a:buChar char="•"/>
            </a:pPr>
            <a:r>
              <a:rPr lang="en-US" sz="2000" dirty="0">
                <a:solidFill>
                  <a:schemeClr val="tx1">
                    <a:lumMod val="50000"/>
                  </a:schemeClr>
                </a:solidFill>
              </a:rPr>
              <a:t>Interest to the readership</a:t>
            </a:r>
          </a:p>
        </p:txBody>
      </p:sp>
    </p:spTree>
    <p:extLst>
      <p:ext uri="{BB962C8B-B14F-4D97-AF65-F5344CB8AC3E}">
        <p14:creationId xmlns:p14="http://schemas.microsoft.com/office/powerpoint/2010/main" val="972002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500"/>
                                        <p:tgtEl>
                                          <p:spTgt spid="30"/>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500"/>
                                        <p:tgtEl>
                                          <p:spTgt spid="31"/>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fade">
                                      <p:cBhvr>
                                        <p:cTn id="20" dur="500"/>
                                        <p:tgtEl>
                                          <p:spTgt spid="3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fade">
                                      <p:cBhvr>
                                        <p:cTn id="25" dur="500"/>
                                        <p:tgtEl>
                                          <p:spTgt spid="33"/>
                                        </p:tgtEl>
                                      </p:cBhvr>
                                    </p:animEffec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500"/>
                                        <p:tgtEl>
                                          <p:spTgt spid="34"/>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5"/>
                                        </p:tgtEl>
                                        <p:attrNameLst>
                                          <p:attrName>style.visibility</p:attrName>
                                        </p:attrNameLst>
                                      </p:cBhvr>
                                      <p:to>
                                        <p:strVal val="visible"/>
                                      </p:to>
                                    </p:set>
                                    <p:animEffect transition="in" filter="fade">
                                      <p:cBhvr>
                                        <p:cTn id="34" dur="500"/>
                                        <p:tgtEl>
                                          <p:spTgt spid="35"/>
                                        </p:tgtEl>
                                      </p:cBhvr>
                                    </p:animEffect>
                                  </p:childTnLst>
                                </p:cTn>
                              </p:par>
                            </p:childTnLst>
                          </p:cTn>
                        </p:par>
                        <p:par>
                          <p:cTn id="35" fill="hold">
                            <p:stCondLst>
                              <p:cond delay="500"/>
                            </p:stCondLst>
                            <p:childTnLst>
                              <p:par>
                                <p:cTn id="36" presetID="10" presetClass="entr" presetSubtype="0" fill="hold" grpId="0" nodeType="afterEffect">
                                  <p:stCondLst>
                                    <p:cond delay="0"/>
                                  </p:stCondLst>
                                  <p:childTnLst>
                                    <p:set>
                                      <p:cBhvr>
                                        <p:cTn id="37" dur="1" fill="hold">
                                          <p:stCondLst>
                                            <p:cond delay="0"/>
                                          </p:stCondLst>
                                        </p:cTn>
                                        <p:tgtEl>
                                          <p:spTgt spid="36"/>
                                        </p:tgtEl>
                                        <p:attrNameLst>
                                          <p:attrName>style.visibility</p:attrName>
                                        </p:attrNameLst>
                                      </p:cBhvr>
                                      <p:to>
                                        <p:strVal val="visible"/>
                                      </p:to>
                                    </p:set>
                                    <p:animEffect transition="in" filter="fade">
                                      <p:cBhvr>
                                        <p:cTn id="38" dur="500"/>
                                        <p:tgtEl>
                                          <p:spTgt spid="36"/>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500"/>
                                        <p:tgtEl>
                                          <p:spTgt spid="24"/>
                                        </p:tgtEl>
                                      </p:cBhvr>
                                    </p:animEffect>
                                  </p:childTnLst>
                                </p:cTn>
                              </p:par>
                            </p:childTnLst>
                          </p:cTn>
                        </p:par>
                        <p:par>
                          <p:cTn id="44" fill="hold">
                            <p:stCondLst>
                              <p:cond delay="500"/>
                            </p:stCondLst>
                            <p:childTnLst>
                              <p:par>
                                <p:cTn id="45" presetID="10"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8" grpId="0" animBg="1"/>
      <p:bldP spid="29" grpId="0" animBg="1"/>
      <p:bldP spid="30" grpId="0" animBg="1"/>
      <p:bldP spid="31" grpId="0" animBg="1"/>
      <p:bldP spid="32" grpId="0" animBg="1"/>
      <p:bldP spid="33" grpId="0" animBg="1"/>
      <p:bldP spid="34" grpId="0" animBg="1"/>
      <p:bldP spid="35" grpId="0" animBg="1"/>
      <p:bldP spid="3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8312" y="566726"/>
            <a:ext cx="7761625" cy="370558"/>
          </a:xfrm>
        </p:spPr>
        <p:txBody>
          <a:bodyPr>
            <a:normAutofit fontScale="90000"/>
          </a:bodyPr>
          <a:lstStyle/>
          <a:p>
            <a:r>
              <a:rPr lang="en-GB" sz="3200" dirty="0"/>
              <a:t>Publication ethics</a:t>
            </a:r>
          </a:p>
        </p:txBody>
      </p:sp>
      <p:sp>
        <p:nvSpPr>
          <p:cNvPr id="29" name="Rounded Rectangle 28"/>
          <p:cNvSpPr/>
          <p:nvPr/>
        </p:nvSpPr>
        <p:spPr>
          <a:xfrm>
            <a:off x="3158837" y="3150077"/>
            <a:ext cx="2883877" cy="914400"/>
          </a:xfrm>
          <a:prstGeom prst="roundRect">
            <a:avLst/>
          </a:prstGeom>
          <a:solidFill>
            <a:schemeClr val="accent2"/>
          </a:solidFill>
          <a:ln w="9525" cap="flat" cmpd="sng" algn="ctr">
            <a:noFill/>
            <a:prstDash val="solid"/>
          </a:ln>
          <a:effectLst>
            <a:outerShdw blurRad="40000" dist="23000" dir="5400000" rotWithShape="0">
              <a:srgbClr val="000000">
                <a:alpha val="35000"/>
              </a:srgbClr>
            </a:outerShdw>
          </a:effectLst>
        </p:spPr>
        <p:txBody>
          <a:bodyPr rtlCol="0" anchor="ctr"/>
          <a:lstStyle/>
          <a:p>
            <a:pPr algn="ctr" defTabSz="914400">
              <a:defRPr/>
            </a:pPr>
            <a:r>
              <a:rPr lang="en-US" sz="3200" b="1" kern="0" dirty="0">
                <a:solidFill>
                  <a:prstClr val="white"/>
                </a:solidFill>
                <a:ea typeface="ＭＳ Ｐゴシック" charset="0"/>
              </a:rPr>
              <a:t>In your </a:t>
            </a:r>
          </a:p>
          <a:p>
            <a:pPr algn="ctr" defTabSz="914400">
              <a:defRPr/>
            </a:pPr>
            <a:r>
              <a:rPr lang="en-US" sz="3200" b="1" kern="0" dirty="0">
                <a:solidFill>
                  <a:prstClr val="white"/>
                </a:solidFill>
                <a:ea typeface="ＭＳ Ｐゴシック" charset="0"/>
              </a:rPr>
              <a:t>cover letter</a:t>
            </a:r>
          </a:p>
        </p:txBody>
      </p:sp>
      <p:sp>
        <p:nvSpPr>
          <p:cNvPr id="30" name="Rounded Rectangle 29"/>
          <p:cNvSpPr/>
          <p:nvPr/>
        </p:nvSpPr>
        <p:spPr>
          <a:xfrm>
            <a:off x="3431398" y="1578452"/>
            <a:ext cx="2250831" cy="914400"/>
          </a:xfrm>
          <a:prstGeom prst="roundRect">
            <a:avLst/>
          </a:prstGeom>
          <a:solidFill>
            <a:sysClr val="window" lastClr="FFFFFF"/>
          </a:solidFill>
          <a:ln w="19050" cap="flat" cmpd="sng" algn="ctr">
            <a:solidFill>
              <a:schemeClr val="accent2"/>
            </a:solidFill>
            <a:prstDash val="solid"/>
          </a:ln>
          <a:effectLst>
            <a:outerShdw blurRad="40000" dist="23000" dir="5400000" rotWithShape="0">
              <a:srgbClr val="000000">
                <a:alpha val="35000"/>
              </a:srgbClr>
            </a:outerShdw>
          </a:effectLst>
        </p:spPr>
        <p:txBody>
          <a:bodyPr rtlCol="0" anchor="ctr"/>
          <a:lstStyle/>
          <a:p>
            <a:pPr algn="ctr" defTabSz="914400">
              <a:defRPr/>
            </a:pPr>
            <a:r>
              <a:rPr lang="en-US" sz="2200" kern="0" dirty="0">
                <a:solidFill>
                  <a:schemeClr val="tx1">
                    <a:lumMod val="75000"/>
                  </a:schemeClr>
                </a:solidFill>
                <a:ea typeface="ＭＳ Ｐゴシック" charset="0"/>
              </a:rPr>
              <a:t>Not submitted to other journals</a:t>
            </a:r>
          </a:p>
        </p:txBody>
      </p:sp>
      <p:sp>
        <p:nvSpPr>
          <p:cNvPr id="31" name="Down Arrow 30"/>
          <p:cNvSpPr/>
          <p:nvPr/>
        </p:nvSpPr>
        <p:spPr>
          <a:xfrm rot="10800000">
            <a:off x="4486475" y="2550002"/>
            <a:ext cx="228600" cy="533400"/>
          </a:xfrm>
          <a:prstGeom prst="downArrow">
            <a:avLst/>
          </a:prstGeom>
          <a:solidFill>
            <a:schemeClr val="accent2"/>
          </a:solidFill>
          <a:ln w="9525" cap="flat" cmpd="sng" algn="ctr">
            <a:solidFill>
              <a:sysClr val="window" lastClr="FFFFFF"/>
            </a:solidFill>
            <a:prstDash val="solid"/>
          </a:ln>
          <a:effectLst>
            <a:outerShdw blurRad="40000" dist="23000" dir="5400000" rotWithShape="0">
              <a:srgbClr val="000000">
                <a:alpha val="35000"/>
              </a:srgbClr>
            </a:outerShdw>
          </a:effectLst>
        </p:spPr>
        <p:txBody>
          <a:bodyPr rtlCol="0" anchor="ctr"/>
          <a:lstStyle/>
          <a:p>
            <a:pPr algn="ctr" defTabSz="914400">
              <a:defRPr/>
            </a:pPr>
            <a:endParaRPr lang="en-US" kern="0" dirty="0">
              <a:solidFill>
                <a:prstClr val="white"/>
              </a:solidFill>
              <a:ea typeface="ＭＳ Ｐゴシック" charset="0"/>
            </a:endParaRPr>
          </a:p>
        </p:txBody>
      </p:sp>
      <p:sp>
        <p:nvSpPr>
          <p:cNvPr id="32" name="Rounded Rectangle 31"/>
          <p:cNvSpPr/>
          <p:nvPr/>
        </p:nvSpPr>
        <p:spPr>
          <a:xfrm>
            <a:off x="3484152" y="4759802"/>
            <a:ext cx="2250831" cy="914400"/>
          </a:xfrm>
          <a:prstGeom prst="roundRect">
            <a:avLst/>
          </a:prstGeom>
          <a:solidFill>
            <a:sysClr val="window" lastClr="FFFFFF"/>
          </a:solidFill>
          <a:ln w="19050" cap="flat" cmpd="sng" algn="ctr">
            <a:solidFill>
              <a:schemeClr val="accent2"/>
            </a:solidFill>
            <a:prstDash val="solid"/>
          </a:ln>
          <a:effectLst>
            <a:outerShdw blurRad="40000" dist="23000" dir="5400000" rotWithShape="0">
              <a:srgbClr val="000000">
                <a:alpha val="35000"/>
              </a:srgbClr>
            </a:outerShdw>
          </a:effectLst>
        </p:spPr>
        <p:txBody>
          <a:bodyPr rtlCol="0" anchor="ctr"/>
          <a:lstStyle/>
          <a:p>
            <a:pPr algn="ctr" defTabSz="914400">
              <a:defRPr/>
            </a:pPr>
            <a:r>
              <a:rPr lang="en-US" sz="2400" kern="0" dirty="0">
                <a:solidFill>
                  <a:schemeClr val="tx1">
                    <a:lumMod val="75000"/>
                  </a:schemeClr>
                </a:solidFill>
                <a:ea typeface="ＭＳ Ｐゴシック" charset="0"/>
              </a:rPr>
              <a:t>Source of funding</a:t>
            </a:r>
          </a:p>
        </p:txBody>
      </p:sp>
      <p:sp>
        <p:nvSpPr>
          <p:cNvPr id="33" name="Down Arrow 32"/>
          <p:cNvSpPr/>
          <p:nvPr/>
        </p:nvSpPr>
        <p:spPr>
          <a:xfrm>
            <a:off x="4486475" y="4140677"/>
            <a:ext cx="228600" cy="533400"/>
          </a:xfrm>
          <a:prstGeom prst="downArrow">
            <a:avLst/>
          </a:prstGeom>
          <a:solidFill>
            <a:schemeClr val="accent2"/>
          </a:solidFill>
          <a:ln w="9525" cap="flat" cmpd="sng" algn="ctr">
            <a:solidFill>
              <a:sysClr val="window" lastClr="FFFFFF"/>
            </a:solidFill>
            <a:prstDash val="solid"/>
          </a:ln>
          <a:effectLst>
            <a:outerShdw blurRad="40000" dist="23000" dir="5400000" rotWithShape="0">
              <a:srgbClr val="000000">
                <a:alpha val="35000"/>
              </a:srgbClr>
            </a:outerShdw>
          </a:effectLst>
        </p:spPr>
        <p:txBody>
          <a:bodyPr rtlCol="0" anchor="ctr"/>
          <a:lstStyle/>
          <a:p>
            <a:pPr algn="ctr" defTabSz="914400">
              <a:defRPr/>
            </a:pPr>
            <a:endParaRPr lang="en-US" kern="0" dirty="0">
              <a:solidFill>
                <a:prstClr val="white"/>
              </a:solidFill>
              <a:ea typeface="ＭＳ Ｐゴシック" charset="0"/>
            </a:endParaRPr>
          </a:p>
        </p:txBody>
      </p:sp>
      <p:sp>
        <p:nvSpPr>
          <p:cNvPr id="34" name="Rounded Rectangle 33"/>
          <p:cNvSpPr/>
          <p:nvPr/>
        </p:nvSpPr>
        <p:spPr>
          <a:xfrm>
            <a:off x="5832385" y="1559402"/>
            <a:ext cx="2531498" cy="914400"/>
          </a:xfrm>
          <a:prstGeom prst="roundRect">
            <a:avLst/>
          </a:prstGeom>
          <a:solidFill>
            <a:sysClr val="window" lastClr="FFFFFF"/>
          </a:solidFill>
          <a:ln w="19050" cap="flat" cmpd="sng" algn="ctr">
            <a:solidFill>
              <a:schemeClr val="accent2"/>
            </a:solidFill>
            <a:prstDash val="solid"/>
          </a:ln>
          <a:effectLst>
            <a:outerShdw blurRad="40000" dist="23000" dir="5400000" rotWithShape="0">
              <a:srgbClr val="000000">
                <a:alpha val="35000"/>
              </a:srgbClr>
            </a:outerShdw>
          </a:effectLst>
        </p:spPr>
        <p:txBody>
          <a:bodyPr rtlCol="0" anchor="ctr"/>
          <a:lstStyle/>
          <a:p>
            <a:pPr algn="ctr" defTabSz="914400">
              <a:defRPr/>
            </a:pPr>
            <a:r>
              <a:rPr lang="en-US" sz="2400" kern="0" dirty="0">
                <a:solidFill>
                  <a:schemeClr val="tx1">
                    <a:lumMod val="75000"/>
                  </a:schemeClr>
                </a:solidFill>
                <a:ea typeface="ＭＳ Ｐゴシック" charset="0"/>
              </a:rPr>
              <a:t>Authors agree on paper/journal</a:t>
            </a:r>
          </a:p>
        </p:txBody>
      </p:sp>
      <p:sp>
        <p:nvSpPr>
          <p:cNvPr id="35" name="Down Arrow 34"/>
          <p:cNvSpPr/>
          <p:nvPr/>
        </p:nvSpPr>
        <p:spPr>
          <a:xfrm rot="13500000">
            <a:off x="6103451" y="2637194"/>
            <a:ext cx="247650" cy="492369"/>
          </a:xfrm>
          <a:prstGeom prst="downArrow">
            <a:avLst/>
          </a:prstGeom>
          <a:solidFill>
            <a:schemeClr val="accent2"/>
          </a:solidFill>
          <a:ln w="9525" cap="flat" cmpd="sng" algn="ctr">
            <a:solidFill>
              <a:sysClr val="window" lastClr="FFFFFF"/>
            </a:solidFill>
            <a:prstDash val="solid"/>
          </a:ln>
          <a:effectLst>
            <a:outerShdw blurRad="40000" dist="23000" dir="5400000" rotWithShape="0">
              <a:srgbClr val="000000">
                <a:alpha val="35000"/>
              </a:srgbClr>
            </a:outerShdw>
          </a:effectLst>
        </p:spPr>
        <p:txBody>
          <a:bodyPr rtlCol="0" anchor="ctr"/>
          <a:lstStyle/>
          <a:p>
            <a:pPr algn="ctr" defTabSz="914400">
              <a:defRPr/>
            </a:pPr>
            <a:endParaRPr lang="en-US" kern="0" dirty="0">
              <a:solidFill>
                <a:prstClr val="white"/>
              </a:solidFill>
              <a:ea typeface="ＭＳ Ｐゴシック" charset="0"/>
            </a:endParaRPr>
          </a:p>
        </p:txBody>
      </p:sp>
      <p:sp>
        <p:nvSpPr>
          <p:cNvPr id="36" name="Rounded Rectangle 35"/>
          <p:cNvSpPr/>
          <p:nvPr/>
        </p:nvSpPr>
        <p:spPr>
          <a:xfrm>
            <a:off x="890421" y="1559402"/>
            <a:ext cx="2416145" cy="914400"/>
          </a:xfrm>
          <a:prstGeom prst="roundRect">
            <a:avLst/>
          </a:prstGeom>
          <a:solidFill>
            <a:sysClr val="window" lastClr="FFFFFF"/>
          </a:solidFill>
          <a:ln w="19050" cap="flat" cmpd="sng" algn="ctr">
            <a:solidFill>
              <a:schemeClr val="accent2"/>
            </a:solidFill>
            <a:prstDash val="solid"/>
          </a:ln>
          <a:effectLst>
            <a:outerShdw blurRad="40000" dist="23000" dir="5400000" rotWithShape="0">
              <a:srgbClr val="000000">
                <a:alpha val="35000"/>
              </a:srgbClr>
            </a:outerShdw>
          </a:effectLst>
        </p:spPr>
        <p:txBody>
          <a:bodyPr rtlCol="0" anchor="ctr"/>
          <a:lstStyle/>
          <a:p>
            <a:pPr algn="ctr" defTabSz="914400">
              <a:defRPr/>
            </a:pPr>
            <a:r>
              <a:rPr lang="en-US" sz="2400" kern="0" dirty="0">
                <a:solidFill>
                  <a:schemeClr val="tx1">
                    <a:lumMod val="75000"/>
                  </a:schemeClr>
                </a:solidFill>
                <a:ea typeface="ＭＳ Ｐゴシック" charset="0"/>
              </a:rPr>
              <a:t>Original and unpublished</a:t>
            </a:r>
          </a:p>
        </p:txBody>
      </p:sp>
      <p:sp>
        <p:nvSpPr>
          <p:cNvPr id="37" name="Down Arrow 36"/>
          <p:cNvSpPr/>
          <p:nvPr/>
        </p:nvSpPr>
        <p:spPr>
          <a:xfrm rot="8100000">
            <a:off x="2824653" y="2616680"/>
            <a:ext cx="228600" cy="533400"/>
          </a:xfrm>
          <a:prstGeom prst="downArrow">
            <a:avLst/>
          </a:prstGeom>
          <a:solidFill>
            <a:schemeClr val="accent2"/>
          </a:solidFill>
          <a:ln w="9525" cap="flat" cmpd="sng" algn="ctr">
            <a:solidFill>
              <a:sysClr val="window" lastClr="FFFFFF"/>
            </a:solidFill>
            <a:prstDash val="solid"/>
          </a:ln>
          <a:effectLst>
            <a:outerShdw blurRad="40000" dist="23000" dir="5400000" rotWithShape="0">
              <a:srgbClr val="000000">
                <a:alpha val="35000"/>
              </a:srgbClr>
            </a:outerShdw>
          </a:effectLst>
        </p:spPr>
        <p:txBody>
          <a:bodyPr rtlCol="0" anchor="ctr"/>
          <a:lstStyle/>
          <a:p>
            <a:pPr algn="ctr" defTabSz="914400">
              <a:defRPr/>
            </a:pPr>
            <a:endParaRPr lang="en-US" kern="0" dirty="0">
              <a:solidFill>
                <a:prstClr val="white"/>
              </a:solidFill>
              <a:ea typeface="ＭＳ Ｐゴシック" charset="0"/>
            </a:endParaRPr>
          </a:p>
        </p:txBody>
      </p:sp>
      <p:sp>
        <p:nvSpPr>
          <p:cNvPr id="38" name="Rounded Rectangle 37"/>
          <p:cNvSpPr/>
          <p:nvPr/>
        </p:nvSpPr>
        <p:spPr>
          <a:xfrm>
            <a:off x="767329" y="4759802"/>
            <a:ext cx="2602523" cy="914400"/>
          </a:xfrm>
          <a:prstGeom prst="roundRect">
            <a:avLst/>
          </a:prstGeom>
          <a:solidFill>
            <a:sysClr val="window" lastClr="FFFFFF"/>
          </a:solidFill>
          <a:ln w="19050" cap="flat" cmpd="sng" algn="ctr">
            <a:solidFill>
              <a:schemeClr val="accent2"/>
            </a:solidFill>
            <a:prstDash val="solid"/>
          </a:ln>
          <a:effectLst>
            <a:outerShdw blurRad="40000" dist="23000" dir="5400000" rotWithShape="0">
              <a:srgbClr val="000000">
                <a:alpha val="35000"/>
              </a:srgbClr>
            </a:outerShdw>
          </a:effectLst>
        </p:spPr>
        <p:txBody>
          <a:bodyPr rtlCol="0" anchor="ctr"/>
          <a:lstStyle/>
          <a:p>
            <a:pPr algn="ctr" defTabSz="914400">
              <a:defRPr/>
            </a:pPr>
            <a:r>
              <a:rPr lang="en-US" sz="2400" kern="0" dirty="0">
                <a:solidFill>
                  <a:schemeClr val="tx1">
                    <a:lumMod val="75000"/>
                  </a:schemeClr>
                </a:solidFill>
                <a:ea typeface="ＭＳ Ｐゴシック" charset="0"/>
              </a:rPr>
              <a:t>Conflicts of interest</a:t>
            </a:r>
          </a:p>
        </p:txBody>
      </p:sp>
      <p:sp>
        <p:nvSpPr>
          <p:cNvPr id="39" name="Down Arrow 38"/>
          <p:cNvSpPr/>
          <p:nvPr/>
        </p:nvSpPr>
        <p:spPr>
          <a:xfrm rot="2700000">
            <a:off x="2815129" y="4094355"/>
            <a:ext cx="247650" cy="492369"/>
          </a:xfrm>
          <a:prstGeom prst="downArrow">
            <a:avLst/>
          </a:prstGeom>
          <a:solidFill>
            <a:schemeClr val="accent2"/>
          </a:solidFill>
          <a:ln w="9525" cap="flat" cmpd="sng" algn="ctr">
            <a:solidFill>
              <a:sysClr val="window" lastClr="FFFFFF"/>
            </a:solidFill>
            <a:prstDash val="solid"/>
          </a:ln>
          <a:effectLst>
            <a:outerShdw blurRad="40000" dist="23000" dir="5400000" rotWithShape="0">
              <a:srgbClr val="000000">
                <a:alpha val="35000"/>
              </a:srgbClr>
            </a:outerShdw>
          </a:effectLst>
        </p:spPr>
        <p:txBody>
          <a:bodyPr rtlCol="0" anchor="ctr"/>
          <a:lstStyle/>
          <a:p>
            <a:pPr algn="ctr" defTabSz="914400">
              <a:defRPr/>
            </a:pPr>
            <a:endParaRPr lang="en-US" kern="0" dirty="0">
              <a:solidFill>
                <a:prstClr val="white"/>
              </a:solidFill>
              <a:ea typeface="ＭＳ Ｐゴシック" charset="0"/>
            </a:endParaRPr>
          </a:p>
        </p:txBody>
      </p:sp>
      <p:sp>
        <p:nvSpPr>
          <p:cNvPr id="40" name="Rounded Rectangle 39"/>
          <p:cNvSpPr/>
          <p:nvPr/>
        </p:nvSpPr>
        <p:spPr>
          <a:xfrm>
            <a:off x="5832385" y="4759802"/>
            <a:ext cx="2461159" cy="914400"/>
          </a:xfrm>
          <a:prstGeom prst="roundRect">
            <a:avLst/>
          </a:prstGeom>
          <a:solidFill>
            <a:sysClr val="window" lastClr="FFFFFF"/>
          </a:solidFill>
          <a:ln w="19050" cap="flat" cmpd="sng" algn="ctr">
            <a:solidFill>
              <a:schemeClr val="accent2"/>
            </a:solidFill>
            <a:prstDash val="solid"/>
          </a:ln>
          <a:effectLst>
            <a:outerShdw blurRad="40000" dist="23000" dir="5400000" rotWithShape="0">
              <a:srgbClr val="000000">
                <a:alpha val="35000"/>
              </a:srgbClr>
            </a:outerShdw>
          </a:effectLst>
        </p:spPr>
        <p:txBody>
          <a:bodyPr rtlCol="0" anchor="ctr"/>
          <a:lstStyle/>
          <a:p>
            <a:pPr algn="ctr" defTabSz="914400">
              <a:defRPr/>
            </a:pPr>
            <a:r>
              <a:rPr lang="en-US" sz="2400" kern="0" dirty="0">
                <a:solidFill>
                  <a:schemeClr val="tx1">
                    <a:lumMod val="75000"/>
                  </a:schemeClr>
                </a:solidFill>
                <a:ea typeface="ＭＳ Ｐゴシック" charset="0"/>
              </a:rPr>
              <a:t> Authorship contributions</a:t>
            </a:r>
          </a:p>
        </p:txBody>
      </p:sp>
      <p:sp>
        <p:nvSpPr>
          <p:cNvPr id="41" name="Down Arrow 40"/>
          <p:cNvSpPr/>
          <p:nvPr/>
        </p:nvSpPr>
        <p:spPr>
          <a:xfrm rot="18900000">
            <a:off x="6112749" y="4073839"/>
            <a:ext cx="228600" cy="533400"/>
          </a:xfrm>
          <a:prstGeom prst="downArrow">
            <a:avLst/>
          </a:prstGeom>
          <a:solidFill>
            <a:schemeClr val="accent2"/>
          </a:solidFill>
          <a:ln w="9525" cap="flat" cmpd="sng" algn="ctr">
            <a:solidFill>
              <a:sysClr val="window" lastClr="FFFFFF"/>
            </a:solidFill>
            <a:prstDash val="solid"/>
          </a:ln>
          <a:effectLst>
            <a:outerShdw blurRad="40000" dist="23000" dir="5400000" rotWithShape="0">
              <a:srgbClr val="000000">
                <a:alpha val="35000"/>
              </a:srgbClr>
            </a:outerShdw>
          </a:effectLst>
        </p:spPr>
        <p:txBody>
          <a:bodyPr rtlCol="0" anchor="ctr"/>
          <a:lstStyle/>
          <a:p>
            <a:pPr algn="ctr" defTabSz="914400">
              <a:defRPr/>
            </a:pPr>
            <a:endParaRPr lang="en-US" kern="0" dirty="0">
              <a:solidFill>
                <a:prstClr val="white"/>
              </a:solidFill>
              <a:ea typeface="ＭＳ Ｐゴシック" charset="0"/>
            </a:endParaRPr>
          </a:p>
        </p:txBody>
      </p:sp>
    </p:spTree>
    <p:extLst>
      <p:ext uri="{BB962C8B-B14F-4D97-AF65-F5344CB8AC3E}">
        <p14:creationId xmlns:p14="http://schemas.microsoft.com/office/powerpoint/2010/main" val="1756186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right)">
                                      <p:cBhvr>
                                        <p:cTn id="7" dur="500"/>
                                        <p:tgtEl>
                                          <p:spTgt spid="3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fade">
                                      <p:cBhvr>
                                        <p:cTn id="11" dur="500"/>
                                        <p:tgtEl>
                                          <p:spTgt spid="3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wipe(down)">
                                      <p:cBhvr>
                                        <p:cTn id="16" dur="500"/>
                                        <p:tgtEl>
                                          <p:spTgt spid="31"/>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30"/>
                                        </p:tgtEl>
                                        <p:attrNameLst>
                                          <p:attrName>style.visibility</p:attrName>
                                        </p:attrNameLst>
                                      </p:cBhvr>
                                      <p:to>
                                        <p:strVal val="visible"/>
                                      </p:to>
                                    </p:set>
                                    <p:animEffect transition="in" filter="fade">
                                      <p:cBhvr>
                                        <p:cTn id="20" dur="500"/>
                                        <p:tgtEl>
                                          <p:spTgt spid="30"/>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wipe(left)">
                                      <p:cBhvr>
                                        <p:cTn id="25" dur="500"/>
                                        <p:tgtEl>
                                          <p:spTgt spid="35"/>
                                        </p:tgtEl>
                                      </p:cBhvr>
                                    </p:animEffec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500"/>
                                        <p:tgtEl>
                                          <p:spTgt spid="34"/>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2" fill="hold" grpId="0" nodeType="clickEffect">
                                  <p:stCondLst>
                                    <p:cond delay="0"/>
                                  </p:stCondLst>
                                  <p:childTnLst>
                                    <p:set>
                                      <p:cBhvr>
                                        <p:cTn id="33" dur="1" fill="hold">
                                          <p:stCondLst>
                                            <p:cond delay="0"/>
                                          </p:stCondLst>
                                        </p:cTn>
                                        <p:tgtEl>
                                          <p:spTgt spid="39"/>
                                        </p:tgtEl>
                                        <p:attrNameLst>
                                          <p:attrName>style.visibility</p:attrName>
                                        </p:attrNameLst>
                                      </p:cBhvr>
                                      <p:to>
                                        <p:strVal val="visible"/>
                                      </p:to>
                                    </p:set>
                                    <p:animEffect transition="in" filter="wipe(right)">
                                      <p:cBhvr>
                                        <p:cTn id="34" dur="500"/>
                                        <p:tgtEl>
                                          <p:spTgt spid="39"/>
                                        </p:tgtEl>
                                      </p:cBhvr>
                                    </p:animEffect>
                                  </p:childTnLst>
                                </p:cTn>
                              </p:par>
                            </p:childTnLst>
                          </p:cTn>
                        </p:par>
                        <p:par>
                          <p:cTn id="35" fill="hold">
                            <p:stCondLst>
                              <p:cond delay="500"/>
                            </p:stCondLst>
                            <p:childTnLst>
                              <p:par>
                                <p:cTn id="36" presetID="10" presetClass="entr" presetSubtype="0"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Effect transition="in" filter="fade">
                                      <p:cBhvr>
                                        <p:cTn id="38" dur="500"/>
                                        <p:tgtEl>
                                          <p:spTgt spid="38"/>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1" fill="hold" grpId="0" nodeType="click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wipe(up)">
                                      <p:cBhvr>
                                        <p:cTn id="43" dur="500"/>
                                        <p:tgtEl>
                                          <p:spTgt spid="33"/>
                                        </p:tgtEl>
                                      </p:cBhvr>
                                    </p:animEffect>
                                  </p:childTnLst>
                                </p:cTn>
                              </p:par>
                            </p:childTnLst>
                          </p:cTn>
                        </p:par>
                        <p:par>
                          <p:cTn id="44" fill="hold">
                            <p:stCondLst>
                              <p:cond delay="500"/>
                            </p:stCondLst>
                            <p:childTnLst>
                              <p:par>
                                <p:cTn id="45" presetID="10" presetClass="entr" presetSubtype="0"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Effect transition="in" filter="fade">
                                      <p:cBhvr>
                                        <p:cTn id="47" dur="500"/>
                                        <p:tgtEl>
                                          <p:spTgt spid="32"/>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41"/>
                                        </p:tgtEl>
                                        <p:attrNameLst>
                                          <p:attrName>style.visibility</p:attrName>
                                        </p:attrNameLst>
                                      </p:cBhvr>
                                      <p:to>
                                        <p:strVal val="visible"/>
                                      </p:to>
                                    </p:set>
                                    <p:animEffect transition="in" filter="wipe(left)">
                                      <p:cBhvr>
                                        <p:cTn id="52" dur="500"/>
                                        <p:tgtEl>
                                          <p:spTgt spid="41"/>
                                        </p:tgtEl>
                                      </p:cBhvr>
                                    </p:animEffect>
                                  </p:childTnLst>
                                </p:cTn>
                              </p:par>
                            </p:childTnLst>
                          </p:cTn>
                        </p:par>
                        <p:par>
                          <p:cTn id="53" fill="hold">
                            <p:stCondLst>
                              <p:cond delay="500"/>
                            </p:stCondLst>
                            <p:childTnLst>
                              <p:par>
                                <p:cTn id="54" presetID="10" presetClass="entr" presetSubtype="0" fill="hold" grpId="0" nodeType="afterEffect">
                                  <p:stCondLst>
                                    <p:cond delay="0"/>
                                  </p:stCondLst>
                                  <p:childTnLst>
                                    <p:set>
                                      <p:cBhvr>
                                        <p:cTn id="55" dur="1" fill="hold">
                                          <p:stCondLst>
                                            <p:cond delay="0"/>
                                          </p:stCondLst>
                                        </p:cTn>
                                        <p:tgtEl>
                                          <p:spTgt spid="40"/>
                                        </p:tgtEl>
                                        <p:attrNameLst>
                                          <p:attrName>style.visibility</p:attrName>
                                        </p:attrNameLst>
                                      </p:cBhvr>
                                      <p:to>
                                        <p:strVal val="visible"/>
                                      </p:to>
                                    </p:set>
                                    <p:animEffect transition="in" filter="fade">
                                      <p:cBhvr>
                                        <p:cTn id="56"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p:cNvSpPr/>
          <p:nvPr/>
        </p:nvSpPr>
        <p:spPr bwMode="auto">
          <a:xfrm>
            <a:off x="844062" y="838200"/>
            <a:ext cx="7455877" cy="679696"/>
          </a:xfrm>
          <a:prstGeom prst="roundRect">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lvl="0" indent="0" algn="ctr" defTabSz="914400" eaLnBrk="0" fontAlgn="base" latinLnBrk="0" hangingPunct="0">
              <a:lnSpc>
                <a:spcPct val="100000"/>
              </a:lnSpc>
              <a:spcBef>
                <a:spcPct val="50000"/>
              </a:spcBef>
              <a:spcAft>
                <a:spcPct val="0"/>
              </a:spcAft>
              <a:buClrTx/>
              <a:buSzTx/>
              <a:buFontTx/>
              <a:buNone/>
              <a:tabLst/>
              <a:defRPr/>
            </a:pPr>
            <a:r>
              <a:rPr kumimoji="0" lang="en-US" sz="3000" b="0" i="0" u="none" strike="noStrike" kern="0" cap="none" spc="0" normalizeH="0" baseline="0" noProof="0" dirty="0">
                <a:ln>
                  <a:noFill/>
                </a:ln>
                <a:solidFill>
                  <a:srgbClr val="FFFFFF"/>
                </a:solidFill>
                <a:effectLst/>
                <a:uLnTx/>
                <a:uFillTx/>
                <a:ea typeface="ＭＳ Ｐゴシック" charset="0"/>
              </a:rPr>
              <a:t>Convince journal editor manuscript is suitable</a:t>
            </a:r>
          </a:p>
        </p:txBody>
      </p:sp>
      <p:cxnSp>
        <p:nvCxnSpPr>
          <p:cNvPr id="19" name="Straight Arrow Connector 18"/>
          <p:cNvCxnSpPr>
            <a:cxnSpLocks/>
            <a:stCxn id="16" idx="2"/>
          </p:cNvCxnSpPr>
          <p:nvPr/>
        </p:nvCxnSpPr>
        <p:spPr bwMode="auto">
          <a:xfrm>
            <a:off x="4572000" y="1517896"/>
            <a:ext cx="11749" cy="996704"/>
          </a:xfrm>
          <a:prstGeom prst="straightConnector1">
            <a:avLst/>
          </a:prstGeom>
          <a:solidFill>
            <a:srgbClr val="D1DDE9"/>
          </a:solidFill>
          <a:ln w="28575" cap="flat" cmpd="sng" algn="ctr">
            <a:solidFill>
              <a:schemeClr val="accent2"/>
            </a:solidFill>
            <a:prstDash val="solid"/>
            <a:round/>
            <a:headEnd type="none" w="med" len="med"/>
            <a:tailEnd type="arrow" w="med" len="med"/>
          </a:ln>
          <a:effectLst/>
        </p:spPr>
      </p:cxnSp>
      <p:pic>
        <p:nvPicPr>
          <p:cNvPr id="2" name="Picture 1"/>
          <p:cNvPicPr>
            <a:picLocks noChangeAspect="1"/>
          </p:cNvPicPr>
          <p:nvPr/>
        </p:nvPicPr>
        <p:blipFill>
          <a:blip r:embed="rId3">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a:ext>
            </a:extLst>
          </a:blip>
          <a:stretch>
            <a:fillRect/>
          </a:stretch>
        </p:blipFill>
        <p:spPr>
          <a:xfrm>
            <a:off x="1828800" y="2598041"/>
            <a:ext cx="5486400" cy="3347545"/>
          </a:xfrm>
          <a:prstGeom prst="rect">
            <a:avLst/>
          </a:prstGeom>
        </p:spPr>
      </p:pic>
      <p:sp>
        <p:nvSpPr>
          <p:cNvPr id="4" name="TextBox 3"/>
          <p:cNvSpPr txBox="1"/>
          <p:nvPr/>
        </p:nvSpPr>
        <p:spPr>
          <a:xfrm>
            <a:off x="1828800" y="5246181"/>
            <a:ext cx="5486401" cy="699404"/>
          </a:xfrm>
          <a:prstGeom prst="rect">
            <a:avLst/>
          </a:prstGeom>
          <a:solidFill>
            <a:schemeClr val="bg1"/>
          </a:solidFill>
        </p:spPr>
        <p:txBody>
          <a:bodyPr wrap="square" lIns="72000" tIns="72000" rIns="72000" bIns="72000" rtlCol="0">
            <a:spAutoFit/>
          </a:bodyPr>
          <a:lstStyle/>
          <a:p>
            <a:pPr algn="ctr"/>
            <a:r>
              <a:rPr lang="en-US" sz="3600" b="1" i="1" dirty="0">
                <a:solidFill>
                  <a:schemeClr val="accent3"/>
                </a:solidFill>
              </a:rPr>
              <a:t>Peer review</a:t>
            </a:r>
          </a:p>
        </p:txBody>
      </p:sp>
    </p:spTree>
    <p:extLst>
      <p:ext uri="{BB962C8B-B14F-4D97-AF65-F5344CB8AC3E}">
        <p14:creationId xmlns:p14="http://schemas.microsoft.com/office/powerpoint/2010/main" val="3143966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up)">
                                      <p:cBhvr>
                                        <p:cTn id="7" dur="500"/>
                                        <p:tgtEl>
                                          <p:spTgt spid="1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par>
                                <p:cTn id="12" presetID="10" presetClass="entr" presetSubtype="0" fill="hold"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GB" sz="3200" dirty="0"/>
              <a:t>Peer review is a positive process</a:t>
            </a:r>
          </a:p>
        </p:txBody>
      </p:sp>
      <p:sp>
        <p:nvSpPr>
          <p:cNvPr id="2" name="Rounded Rectangle 1"/>
          <p:cNvSpPr/>
          <p:nvPr/>
        </p:nvSpPr>
        <p:spPr>
          <a:xfrm>
            <a:off x="5223246" y="1615123"/>
            <a:ext cx="3366317" cy="13002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r>
              <a:rPr lang="en-US" sz="2200" dirty="0"/>
              <a:t>Experts give advice on how to </a:t>
            </a:r>
            <a:r>
              <a:rPr lang="en-US" sz="2200" b="1" i="1" dirty="0">
                <a:solidFill>
                  <a:srgbClr val="FFFF00"/>
                </a:solidFill>
              </a:rPr>
              <a:t>improve</a:t>
            </a:r>
            <a:r>
              <a:rPr lang="en-US" sz="2200" dirty="0"/>
              <a:t> your study and your manuscript</a:t>
            </a:r>
          </a:p>
        </p:txBody>
      </p:sp>
      <p:sp>
        <p:nvSpPr>
          <p:cNvPr id="6" name="Rounded Rectangle 5"/>
          <p:cNvSpPr/>
          <p:nvPr/>
        </p:nvSpPr>
        <p:spPr>
          <a:xfrm>
            <a:off x="5223245" y="3047539"/>
            <a:ext cx="3366317" cy="933403"/>
          </a:xfrm>
          <a:prstGeom prst="roundRect">
            <a:avLst/>
          </a:prstGeom>
          <a:solidFill>
            <a:schemeClr val="accent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r>
              <a:rPr lang="en-US" sz="2400" dirty="0"/>
              <a:t>Ensures only </a:t>
            </a:r>
            <a:r>
              <a:rPr lang="en-US" sz="2400" b="1" i="1" dirty="0">
                <a:solidFill>
                  <a:srgbClr val="FFFF00"/>
                </a:solidFill>
              </a:rPr>
              <a:t>relevant</a:t>
            </a:r>
            <a:r>
              <a:rPr lang="en-US" sz="2400" dirty="0"/>
              <a:t> studies are published</a:t>
            </a:r>
          </a:p>
        </p:txBody>
      </p:sp>
      <p:sp>
        <p:nvSpPr>
          <p:cNvPr id="7" name="Rounded Rectangle 6"/>
          <p:cNvSpPr/>
          <p:nvPr/>
        </p:nvSpPr>
        <p:spPr>
          <a:xfrm>
            <a:off x="5223245" y="4113157"/>
            <a:ext cx="3366317" cy="933403"/>
          </a:xfrm>
          <a:prstGeom prst="round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r>
              <a:rPr lang="en-US" sz="2400" dirty="0"/>
              <a:t>Peer review helps to </a:t>
            </a:r>
            <a:r>
              <a:rPr lang="en-US" sz="2400" b="1" i="1" dirty="0">
                <a:solidFill>
                  <a:srgbClr val="FFFF00"/>
                </a:solidFill>
              </a:rPr>
              <a:t>advance</a:t>
            </a:r>
            <a:r>
              <a:rPr lang="en-US" sz="2400" dirty="0"/>
              <a:t> the field</a:t>
            </a:r>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a:ext>
            </a:extLst>
          </a:blip>
          <a:srcRect t="-1" b="-1941"/>
          <a:stretch/>
        </p:blipFill>
        <p:spPr>
          <a:xfrm>
            <a:off x="553797" y="1657653"/>
            <a:ext cx="4412427" cy="3813999"/>
          </a:xfrm>
          <a:prstGeom prst="rect">
            <a:avLst/>
          </a:prstGeom>
        </p:spPr>
      </p:pic>
      <p:sp>
        <p:nvSpPr>
          <p:cNvPr id="9" name="TextBox 8"/>
          <p:cNvSpPr txBox="1"/>
          <p:nvPr/>
        </p:nvSpPr>
        <p:spPr>
          <a:xfrm>
            <a:off x="553797" y="5439236"/>
            <a:ext cx="4412427" cy="330072"/>
          </a:xfrm>
          <a:prstGeom prst="rect">
            <a:avLst/>
          </a:prstGeom>
          <a:noFill/>
        </p:spPr>
        <p:txBody>
          <a:bodyPr wrap="square" lIns="72000" tIns="72000" rIns="72000" bIns="72000" rtlCol="0">
            <a:spAutoFit/>
          </a:bodyPr>
          <a:lstStyle/>
          <a:p>
            <a:pPr algn="ctr"/>
            <a:r>
              <a:rPr lang="en-US" sz="1200" i="1" dirty="0">
                <a:solidFill>
                  <a:srgbClr val="00B0F0"/>
                </a:solidFill>
              </a:rPr>
              <a:t>Cartoon by Nick D Kim, scienceandink.com. Used by permission.</a:t>
            </a:r>
            <a:endParaRPr lang="en-US" sz="1200" dirty="0">
              <a:solidFill>
                <a:srgbClr val="00B0F0"/>
              </a:solidFill>
            </a:endParaRPr>
          </a:p>
        </p:txBody>
      </p:sp>
    </p:spTree>
    <p:extLst>
      <p:ext uri="{BB962C8B-B14F-4D97-AF65-F5344CB8AC3E}">
        <p14:creationId xmlns:p14="http://schemas.microsoft.com/office/powerpoint/2010/main" val="1417586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GB" sz="3200" dirty="0"/>
              <a:t>The journey of your manuscript</a:t>
            </a:r>
          </a:p>
        </p:txBody>
      </p:sp>
      <p:sp>
        <p:nvSpPr>
          <p:cNvPr id="3" name="Rectangle 2"/>
          <p:cNvSpPr/>
          <p:nvPr/>
        </p:nvSpPr>
        <p:spPr>
          <a:xfrm>
            <a:off x="625865" y="1165125"/>
            <a:ext cx="2233057" cy="5427409"/>
          </a:xfrm>
          <a:prstGeom prst="rect">
            <a:avLst/>
          </a:prstGeom>
          <a:solidFill>
            <a:srgbClr val="FCDABC"/>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US" sz="1400" dirty="0" err="1"/>
          </a:p>
        </p:txBody>
      </p:sp>
      <p:sp>
        <p:nvSpPr>
          <p:cNvPr id="10" name="Rectangle 9"/>
          <p:cNvSpPr/>
          <p:nvPr/>
        </p:nvSpPr>
        <p:spPr>
          <a:xfrm>
            <a:off x="2858921" y="1165124"/>
            <a:ext cx="3444316" cy="542741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US" sz="1400" dirty="0" err="1"/>
          </a:p>
        </p:txBody>
      </p:sp>
      <p:sp>
        <p:nvSpPr>
          <p:cNvPr id="11" name="Rectangle 10"/>
          <p:cNvSpPr/>
          <p:nvPr/>
        </p:nvSpPr>
        <p:spPr>
          <a:xfrm>
            <a:off x="6303238" y="1165124"/>
            <a:ext cx="2233057" cy="5427410"/>
          </a:xfrm>
          <a:prstGeom prst="rect">
            <a:avLst/>
          </a:prstGeom>
          <a:solidFill>
            <a:srgbClr val="DFD8EA"/>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US" sz="1400" dirty="0" err="1"/>
          </a:p>
        </p:txBody>
      </p:sp>
      <p:sp>
        <p:nvSpPr>
          <p:cNvPr id="4" name="TextBox 3"/>
          <p:cNvSpPr txBox="1"/>
          <p:nvPr/>
        </p:nvSpPr>
        <p:spPr>
          <a:xfrm>
            <a:off x="625865" y="1194623"/>
            <a:ext cx="2233057" cy="576293"/>
          </a:xfrm>
          <a:prstGeom prst="rect">
            <a:avLst/>
          </a:prstGeom>
          <a:noFill/>
        </p:spPr>
        <p:txBody>
          <a:bodyPr wrap="square" lIns="72000" tIns="72000" rIns="72000" bIns="72000" rtlCol="0">
            <a:spAutoFit/>
          </a:bodyPr>
          <a:lstStyle/>
          <a:p>
            <a:pPr algn="ctr"/>
            <a:r>
              <a:rPr lang="en-US" sz="2800" dirty="0">
                <a:solidFill>
                  <a:srgbClr val="F58220"/>
                </a:solidFill>
              </a:rPr>
              <a:t>Author</a:t>
            </a:r>
          </a:p>
        </p:txBody>
      </p:sp>
      <p:sp>
        <p:nvSpPr>
          <p:cNvPr id="12" name="TextBox 11"/>
          <p:cNvSpPr txBox="1"/>
          <p:nvPr/>
        </p:nvSpPr>
        <p:spPr>
          <a:xfrm>
            <a:off x="2858921" y="1194623"/>
            <a:ext cx="3444316" cy="576293"/>
          </a:xfrm>
          <a:prstGeom prst="rect">
            <a:avLst/>
          </a:prstGeom>
          <a:noFill/>
        </p:spPr>
        <p:txBody>
          <a:bodyPr wrap="square" lIns="72000" tIns="72000" rIns="72000" bIns="72000" rtlCol="0">
            <a:spAutoFit/>
          </a:bodyPr>
          <a:lstStyle/>
          <a:p>
            <a:pPr algn="ctr"/>
            <a:r>
              <a:rPr lang="en-US" sz="2800" dirty="0">
                <a:solidFill>
                  <a:schemeClr val="accent4">
                    <a:lumMod val="50000"/>
                  </a:schemeClr>
                </a:solidFill>
              </a:rPr>
              <a:t>Editor</a:t>
            </a:r>
          </a:p>
        </p:txBody>
      </p:sp>
      <p:sp>
        <p:nvSpPr>
          <p:cNvPr id="13" name="TextBox 12"/>
          <p:cNvSpPr txBox="1"/>
          <p:nvPr/>
        </p:nvSpPr>
        <p:spPr>
          <a:xfrm>
            <a:off x="6303237" y="1194623"/>
            <a:ext cx="2233057" cy="576293"/>
          </a:xfrm>
          <a:prstGeom prst="rect">
            <a:avLst/>
          </a:prstGeom>
          <a:noFill/>
        </p:spPr>
        <p:txBody>
          <a:bodyPr wrap="square" lIns="72000" tIns="72000" rIns="72000" bIns="72000" rtlCol="0">
            <a:spAutoFit/>
          </a:bodyPr>
          <a:lstStyle/>
          <a:p>
            <a:pPr algn="ctr"/>
            <a:r>
              <a:rPr lang="en-US" sz="2800" dirty="0">
                <a:solidFill>
                  <a:srgbClr val="44335F"/>
                </a:solidFill>
              </a:rPr>
              <a:t>Reviewer</a:t>
            </a:r>
          </a:p>
        </p:txBody>
      </p:sp>
      <p:sp>
        <p:nvSpPr>
          <p:cNvPr id="14" name="Rounded Rectangle 13"/>
          <p:cNvSpPr/>
          <p:nvPr/>
        </p:nvSpPr>
        <p:spPr>
          <a:xfrm>
            <a:off x="809653" y="1902552"/>
            <a:ext cx="1865482" cy="611466"/>
          </a:xfrm>
          <a:prstGeom prst="roundRect">
            <a:avLst/>
          </a:prstGeom>
          <a:ln>
            <a:solidFill>
              <a:srgbClr val="F58220"/>
            </a:solidFill>
          </a:ln>
          <a:effectLst>
            <a:glow rad="101600">
              <a:srgbClr val="F58220">
                <a:alpha val="40000"/>
              </a:srgbClr>
            </a:glow>
          </a:effectLst>
        </p:spPr>
        <p:style>
          <a:lnRef idx="2">
            <a:schemeClr val="accent3"/>
          </a:lnRef>
          <a:fillRef idx="1">
            <a:schemeClr val="lt1"/>
          </a:fillRef>
          <a:effectRef idx="0">
            <a:schemeClr val="accent3"/>
          </a:effectRef>
          <a:fontRef idx="minor">
            <a:schemeClr val="dk1"/>
          </a:fontRef>
        </p:style>
        <p:txBody>
          <a:bodyPr lIns="72000" tIns="72000" rIns="72000" bIns="72000" rtlCol="0" anchor="ctr" anchorCtr="1"/>
          <a:lstStyle/>
          <a:p>
            <a:pPr algn="ctr"/>
            <a:r>
              <a:rPr lang="en-US" dirty="0">
                <a:solidFill>
                  <a:schemeClr val="tx1">
                    <a:lumMod val="50000"/>
                  </a:schemeClr>
                </a:solidFill>
              </a:rPr>
              <a:t>Submit manuscript</a:t>
            </a:r>
          </a:p>
        </p:txBody>
      </p:sp>
      <p:sp>
        <p:nvSpPr>
          <p:cNvPr id="15" name="Rounded Rectangle 14"/>
          <p:cNvSpPr/>
          <p:nvPr/>
        </p:nvSpPr>
        <p:spPr>
          <a:xfrm>
            <a:off x="3042709" y="1902552"/>
            <a:ext cx="1681695" cy="611466"/>
          </a:xfrm>
          <a:prstGeom prst="roundRect">
            <a:avLst/>
          </a:prstGeom>
          <a:ln/>
          <a:effectLst>
            <a:glow rad="101600">
              <a:schemeClr val="accent2">
                <a:satMod val="175000"/>
                <a:alpha val="40000"/>
              </a:schemeClr>
            </a:glow>
          </a:effectLst>
        </p:spPr>
        <p:style>
          <a:lnRef idx="2">
            <a:schemeClr val="accent1"/>
          </a:lnRef>
          <a:fillRef idx="1">
            <a:schemeClr val="lt1"/>
          </a:fillRef>
          <a:effectRef idx="0">
            <a:schemeClr val="accent1"/>
          </a:effectRef>
          <a:fontRef idx="minor">
            <a:schemeClr val="dk1"/>
          </a:fontRef>
        </p:style>
        <p:txBody>
          <a:bodyPr lIns="72000" tIns="72000" rIns="72000" bIns="72000" rtlCol="0" anchor="ctr" anchorCtr="1"/>
          <a:lstStyle/>
          <a:p>
            <a:pPr algn="ctr"/>
            <a:r>
              <a:rPr lang="en-US" dirty="0">
                <a:solidFill>
                  <a:schemeClr val="tx1">
                    <a:lumMod val="50000"/>
                  </a:schemeClr>
                </a:solidFill>
              </a:rPr>
              <a:t>Meets basic requirements?</a:t>
            </a:r>
          </a:p>
        </p:txBody>
      </p:sp>
      <p:sp>
        <p:nvSpPr>
          <p:cNvPr id="17" name="Rounded Rectangle 16"/>
          <p:cNvSpPr/>
          <p:nvPr/>
        </p:nvSpPr>
        <p:spPr>
          <a:xfrm>
            <a:off x="4968888" y="2566234"/>
            <a:ext cx="1150187" cy="575183"/>
          </a:xfrm>
          <a:prstGeom prst="roundRect">
            <a:avLst/>
          </a:prstGeom>
          <a:ln/>
          <a:effectLst>
            <a:glow rad="101600">
              <a:schemeClr val="accent2">
                <a:satMod val="175000"/>
                <a:alpha val="40000"/>
              </a:schemeClr>
            </a:glow>
          </a:effectLst>
        </p:spPr>
        <p:style>
          <a:lnRef idx="2">
            <a:schemeClr val="accent1"/>
          </a:lnRef>
          <a:fillRef idx="1">
            <a:schemeClr val="lt1"/>
          </a:fillRef>
          <a:effectRef idx="0">
            <a:schemeClr val="accent1"/>
          </a:effectRef>
          <a:fontRef idx="minor">
            <a:schemeClr val="dk1"/>
          </a:fontRef>
        </p:style>
        <p:txBody>
          <a:bodyPr lIns="72000" tIns="72000" rIns="72000" bIns="72000" rtlCol="0" anchor="ctr" anchorCtr="1"/>
          <a:lstStyle/>
          <a:p>
            <a:pPr algn="ctr"/>
            <a:r>
              <a:rPr lang="en-US" dirty="0">
                <a:solidFill>
                  <a:schemeClr val="tx1">
                    <a:lumMod val="50000"/>
                  </a:schemeClr>
                </a:solidFill>
              </a:rPr>
              <a:t>Assign reviewers</a:t>
            </a:r>
          </a:p>
        </p:txBody>
      </p:sp>
      <p:sp>
        <p:nvSpPr>
          <p:cNvPr id="18" name="Rounded Rectangle 17"/>
          <p:cNvSpPr/>
          <p:nvPr/>
        </p:nvSpPr>
        <p:spPr>
          <a:xfrm>
            <a:off x="4968888" y="3540756"/>
            <a:ext cx="1150187" cy="568384"/>
          </a:xfrm>
          <a:prstGeom prst="roundRect">
            <a:avLst/>
          </a:prstGeom>
          <a:ln/>
          <a:effectLst>
            <a:glow rad="101600">
              <a:schemeClr val="accent2">
                <a:satMod val="175000"/>
                <a:alpha val="40000"/>
              </a:schemeClr>
            </a:glow>
          </a:effectLst>
        </p:spPr>
        <p:style>
          <a:lnRef idx="2">
            <a:schemeClr val="accent1"/>
          </a:lnRef>
          <a:fillRef idx="1">
            <a:schemeClr val="lt1"/>
          </a:fillRef>
          <a:effectRef idx="0">
            <a:schemeClr val="accent1"/>
          </a:effectRef>
          <a:fontRef idx="minor">
            <a:schemeClr val="dk1"/>
          </a:fontRef>
        </p:style>
        <p:txBody>
          <a:bodyPr lIns="72000" tIns="72000" rIns="72000" bIns="72000" rtlCol="0" anchor="ctr" anchorCtr="1"/>
          <a:lstStyle/>
          <a:p>
            <a:pPr algn="ctr"/>
            <a:endParaRPr lang="en-US" dirty="0" smtClean="0">
              <a:solidFill>
                <a:schemeClr val="tx1">
                  <a:lumMod val="50000"/>
                </a:schemeClr>
              </a:solidFill>
            </a:endParaRPr>
          </a:p>
          <a:p>
            <a:pPr algn="ctr"/>
            <a:r>
              <a:rPr lang="en-US" dirty="0" smtClean="0">
                <a:solidFill>
                  <a:schemeClr val="tx1">
                    <a:lumMod val="50000"/>
                  </a:schemeClr>
                </a:solidFill>
              </a:rPr>
              <a:t>Assess </a:t>
            </a:r>
            <a:r>
              <a:rPr lang="en-US" dirty="0">
                <a:solidFill>
                  <a:schemeClr val="tx1">
                    <a:lumMod val="50000"/>
                  </a:schemeClr>
                </a:solidFill>
              </a:rPr>
              <a:t>comments</a:t>
            </a:r>
          </a:p>
        </p:txBody>
      </p:sp>
      <p:sp>
        <p:nvSpPr>
          <p:cNvPr id="19" name="Rounded Rectangle 18"/>
          <p:cNvSpPr/>
          <p:nvPr/>
        </p:nvSpPr>
        <p:spPr>
          <a:xfrm>
            <a:off x="4968888" y="4996891"/>
            <a:ext cx="1150187" cy="611466"/>
          </a:xfrm>
          <a:prstGeom prst="roundRect">
            <a:avLst/>
          </a:prstGeom>
          <a:ln/>
          <a:effectLst>
            <a:glow rad="101600">
              <a:schemeClr val="accent2">
                <a:satMod val="175000"/>
                <a:alpha val="40000"/>
              </a:schemeClr>
            </a:glow>
          </a:effectLst>
        </p:spPr>
        <p:style>
          <a:lnRef idx="2">
            <a:schemeClr val="accent1"/>
          </a:lnRef>
          <a:fillRef idx="1">
            <a:schemeClr val="lt1"/>
          </a:fillRef>
          <a:effectRef idx="0">
            <a:schemeClr val="accent1"/>
          </a:effectRef>
          <a:fontRef idx="minor">
            <a:schemeClr val="dk1"/>
          </a:fontRef>
        </p:style>
        <p:txBody>
          <a:bodyPr lIns="72000" tIns="72000" rIns="72000" bIns="72000" rtlCol="0" anchor="ctr" anchorCtr="1"/>
          <a:lstStyle/>
          <a:p>
            <a:pPr algn="ctr"/>
            <a:r>
              <a:rPr lang="en-US" dirty="0">
                <a:solidFill>
                  <a:schemeClr val="tx1">
                    <a:lumMod val="50000"/>
                  </a:schemeClr>
                </a:solidFill>
              </a:rPr>
              <a:t>Make decision</a:t>
            </a:r>
          </a:p>
        </p:txBody>
      </p:sp>
      <p:sp>
        <p:nvSpPr>
          <p:cNvPr id="22" name="Rounded Rectangle 21"/>
          <p:cNvSpPr/>
          <p:nvPr/>
        </p:nvSpPr>
        <p:spPr>
          <a:xfrm>
            <a:off x="6578918" y="3030800"/>
            <a:ext cx="1681695" cy="611466"/>
          </a:xfrm>
          <a:prstGeom prst="roundRect">
            <a:avLst/>
          </a:prstGeom>
          <a:ln/>
          <a:effectLst>
            <a:glow rad="101600">
              <a:schemeClr val="accent2">
                <a:satMod val="175000"/>
                <a:alpha val="40000"/>
              </a:schemeClr>
            </a:glow>
          </a:effectLst>
        </p:spPr>
        <p:style>
          <a:lnRef idx="2">
            <a:schemeClr val="accent1"/>
          </a:lnRef>
          <a:fillRef idx="1">
            <a:schemeClr val="lt1"/>
          </a:fillRef>
          <a:effectRef idx="0">
            <a:schemeClr val="accent1"/>
          </a:effectRef>
          <a:fontRef idx="minor">
            <a:schemeClr val="dk1"/>
          </a:fontRef>
        </p:style>
        <p:txBody>
          <a:bodyPr lIns="72000" tIns="72000" rIns="72000" bIns="72000" rtlCol="0" anchor="ctr" anchorCtr="1"/>
          <a:lstStyle/>
          <a:p>
            <a:pPr algn="ctr"/>
            <a:r>
              <a:rPr lang="en-US" dirty="0">
                <a:solidFill>
                  <a:schemeClr val="tx1">
                    <a:lumMod val="50000"/>
                  </a:schemeClr>
                </a:solidFill>
              </a:rPr>
              <a:t>Evaluate and recommend</a:t>
            </a:r>
          </a:p>
        </p:txBody>
      </p:sp>
      <p:sp>
        <p:nvSpPr>
          <p:cNvPr id="23" name="Rounded Rectangle 22"/>
          <p:cNvSpPr/>
          <p:nvPr/>
        </p:nvSpPr>
        <p:spPr>
          <a:xfrm>
            <a:off x="809653" y="4996891"/>
            <a:ext cx="1865482" cy="611466"/>
          </a:xfrm>
          <a:prstGeom prst="roundRect">
            <a:avLst/>
          </a:prstGeom>
          <a:ln>
            <a:solidFill>
              <a:srgbClr val="F58220"/>
            </a:solidFill>
          </a:ln>
          <a:effectLst>
            <a:glow rad="101600">
              <a:srgbClr val="F58220">
                <a:alpha val="40000"/>
              </a:srgbClr>
            </a:glow>
          </a:effectLst>
        </p:spPr>
        <p:style>
          <a:lnRef idx="2">
            <a:schemeClr val="accent3"/>
          </a:lnRef>
          <a:fillRef idx="1">
            <a:schemeClr val="lt1"/>
          </a:fillRef>
          <a:effectRef idx="0">
            <a:schemeClr val="accent3"/>
          </a:effectRef>
          <a:fontRef idx="minor">
            <a:schemeClr val="dk1"/>
          </a:fontRef>
        </p:style>
        <p:txBody>
          <a:bodyPr lIns="72000" tIns="72000" rIns="72000" bIns="72000" rtlCol="0" anchor="ctr" anchorCtr="1"/>
          <a:lstStyle/>
          <a:p>
            <a:pPr algn="ctr"/>
            <a:r>
              <a:rPr lang="en-US" dirty="0">
                <a:solidFill>
                  <a:schemeClr val="tx1">
                    <a:lumMod val="50000"/>
                  </a:schemeClr>
                </a:solidFill>
              </a:rPr>
              <a:t>Revise manuscript</a:t>
            </a:r>
          </a:p>
        </p:txBody>
      </p:sp>
      <p:cxnSp>
        <p:nvCxnSpPr>
          <p:cNvPr id="25" name="Straight Arrow Connector 24"/>
          <p:cNvCxnSpPr>
            <a:stCxn id="14" idx="3"/>
            <a:endCxn id="15" idx="1"/>
          </p:cNvCxnSpPr>
          <p:nvPr/>
        </p:nvCxnSpPr>
        <p:spPr>
          <a:xfrm>
            <a:off x="2675134" y="2208285"/>
            <a:ext cx="367575" cy="0"/>
          </a:xfrm>
          <a:prstGeom prst="straightConnector1">
            <a:avLst/>
          </a:prstGeom>
          <a:ln w="28575">
            <a:solidFill>
              <a:srgbClr val="F5822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9" name="Elbow Connector 28"/>
          <p:cNvCxnSpPr>
            <a:stCxn id="15" idx="3"/>
            <a:endCxn id="17" idx="0"/>
          </p:cNvCxnSpPr>
          <p:nvPr/>
        </p:nvCxnSpPr>
        <p:spPr>
          <a:xfrm>
            <a:off x="4724404" y="2208285"/>
            <a:ext cx="819578" cy="357948"/>
          </a:xfrm>
          <a:prstGeom prst="bentConnector2">
            <a:avLst/>
          </a:prstGeom>
          <a:ln w="28575">
            <a:solidFill>
              <a:schemeClr val="accent4">
                <a:lumMod val="50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1" name="Elbow Connector 30"/>
          <p:cNvCxnSpPr>
            <a:stCxn id="17" idx="3"/>
            <a:endCxn id="22" idx="0"/>
          </p:cNvCxnSpPr>
          <p:nvPr/>
        </p:nvCxnSpPr>
        <p:spPr>
          <a:xfrm>
            <a:off x="6119076" y="2853826"/>
            <a:ext cx="1300690" cy="176975"/>
          </a:xfrm>
          <a:prstGeom prst="bentConnector2">
            <a:avLst/>
          </a:prstGeom>
          <a:ln w="28575">
            <a:solidFill>
              <a:schemeClr val="accent4">
                <a:lumMod val="50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3" name="Elbow Connector 32"/>
          <p:cNvCxnSpPr>
            <a:stCxn id="22" idx="2"/>
            <a:endCxn id="18" idx="3"/>
          </p:cNvCxnSpPr>
          <p:nvPr/>
        </p:nvCxnSpPr>
        <p:spPr>
          <a:xfrm rot="5400000">
            <a:off x="6678080" y="3083263"/>
            <a:ext cx="182682" cy="1300690"/>
          </a:xfrm>
          <a:prstGeom prst="bentConnector2">
            <a:avLst/>
          </a:prstGeom>
          <a:ln w="28575">
            <a:solidFill>
              <a:srgbClr val="441D6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15" idx="2"/>
            <a:endCxn id="20" idx="0"/>
          </p:cNvCxnSpPr>
          <p:nvPr/>
        </p:nvCxnSpPr>
        <p:spPr>
          <a:xfrm>
            <a:off x="3883556" y="2514018"/>
            <a:ext cx="0" cy="1748084"/>
          </a:xfrm>
          <a:prstGeom prst="straightConnector1">
            <a:avLst/>
          </a:prstGeom>
          <a:ln w="28575">
            <a:solidFill>
              <a:schemeClr val="accent4">
                <a:lumMod val="50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stCxn id="18" idx="2"/>
            <a:endCxn id="19" idx="0"/>
          </p:cNvCxnSpPr>
          <p:nvPr/>
        </p:nvCxnSpPr>
        <p:spPr>
          <a:xfrm>
            <a:off x="5543982" y="4109141"/>
            <a:ext cx="0" cy="887751"/>
          </a:xfrm>
          <a:prstGeom prst="straightConnector1">
            <a:avLst/>
          </a:prstGeom>
          <a:ln w="28575">
            <a:solidFill>
              <a:schemeClr val="accent4">
                <a:lumMod val="50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19" idx="1"/>
            <a:endCxn id="23" idx="3"/>
          </p:cNvCxnSpPr>
          <p:nvPr/>
        </p:nvCxnSpPr>
        <p:spPr>
          <a:xfrm flipH="1">
            <a:off x="2675134" y="5302624"/>
            <a:ext cx="2293754" cy="0"/>
          </a:xfrm>
          <a:prstGeom prst="straightConnector1">
            <a:avLst/>
          </a:prstGeom>
          <a:ln w="28575">
            <a:solidFill>
              <a:schemeClr val="accent4">
                <a:lumMod val="50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19" idx="2"/>
            <a:endCxn id="36" idx="0"/>
          </p:cNvCxnSpPr>
          <p:nvPr/>
        </p:nvCxnSpPr>
        <p:spPr>
          <a:xfrm>
            <a:off x="5543982" y="5608358"/>
            <a:ext cx="2365" cy="361943"/>
          </a:xfrm>
          <a:prstGeom prst="straightConnector1">
            <a:avLst/>
          </a:prstGeom>
          <a:ln w="28575">
            <a:solidFill>
              <a:schemeClr val="accent4">
                <a:lumMod val="50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6" name="Elbow Connector 45"/>
          <p:cNvCxnSpPr>
            <a:endCxn id="20" idx="6"/>
          </p:cNvCxnSpPr>
          <p:nvPr/>
        </p:nvCxnSpPr>
        <p:spPr>
          <a:xfrm rot="10800000">
            <a:off x="4104685" y="4501658"/>
            <a:ext cx="864203" cy="712478"/>
          </a:xfrm>
          <a:prstGeom prst="bentConnector3">
            <a:avLst/>
          </a:prstGeom>
          <a:ln w="28575">
            <a:solidFill>
              <a:schemeClr val="accent4">
                <a:lumMod val="50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nvGrpSpPr>
          <p:cNvPr id="56" name="Group 55"/>
          <p:cNvGrpSpPr/>
          <p:nvPr/>
        </p:nvGrpSpPr>
        <p:grpSpPr>
          <a:xfrm>
            <a:off x="3655506" y="4262102"/>
            <a:ext cx="462792" cy="479112"/>
            <a:chOff x="3960131" y="4262102"/>
            <a:chExt cx="501358" cy="479112"/>
          </a:xfrm>
        </p:grpSpPr>
        <p:sp>
          <p:nvSpPr>
            <p:cNvPr id="20" name="Oval 19"/>
            <p:cNvSpPr/>
            <p:nvPr/>
          </p:nvSpPr>
          <p:spPr>
            <a:xfrm>
              <a:off x="3967630" y="4262102"/>
              <a:ext cx="479112" cy="479112"/>
            </a:xfrm>
            <a:prstGeom prst="ellipse">
              <a:avLst/>
            </a:prstGeom>
            <a:solidFill>
              <a:schemeClr val="accent3"/>
            </a:solidFill>
            <a:ln>
              <a:solidFill>
                <a:schemeClr val="bg1"/>
              </a:solidFill>
            </a:ln>
            <a:effectLst>
              <a:glow rad="101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US" sz="1400" dirty="0" err="1"/>
            </a:p>
          </p:txBody>
        </p:sp>
        <p:sp>
          <p:nvSpPr>
            <p:cNvPr id="48" name="Multiply 47"/>
            <p:cNvSpPr/>
            <p:nvPr/>
          </p:nvSpPr>
          <p:spPr>
            <a:xfrm>
              <a:off x="3960131" y="4269476"/>
              <a:ext cx="501358" cy="462880"/>
            </a:xfrm>
            <a:prstGeom prst="mathMultiply">
              <a:avLst>
                <a:gd name="adj1" fmla="val 1400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US" sz="1400" dirty="0" err="1"/>
            </a:p>
          </p:txBody>
        </p:sp>
      </p:grpSp>
      <p:grpSp>
        <p:nvGrpSpPr>
          <p:cNvPr id="57" name="Group 56"/>
          <p:cNvGrpSpPr/>
          <p:nvPr/>
        </p:nvGrpSpPr>
        <p:grpSpPr>
          <a:xfrm>
            <a:off x="5325218" y="5970300"/>
            <a:ext cx="442257" cy="479112"/>
            <a:chOff x="5768986" y="5970300"/>
            <a:chExt cx="479112" cy="479112"/>
          </a:xfrm>
        </p:grpSpPr>
        <p:sp>
          <p:nvSpPr>
            <p:cNvPr id="36" name="Oval 35"/>
            <p:cNvSpPr/>
            <p:nvPr/>
          </p:nvSpPr>
          <p:spPr>
            <a:xfrm>
              <a:off x="5768986" y="5970300"/>
              <a:ext cx="479112" cy="479112"/>
            </a:xfrm>
            <a:prstGeom prst="ellipse">
              <a:avLst/>
            </a:prstGeom>
            <a:solidFill>
              <a:srgbClr val="00B050"/>
            </a:solidFill>
            <a:ln>
              <a:solidFill>
                <a:schemeClr val="bg1"/>
              </a:solidFill>
            </a:ln>
            <a:effectLst>
              <a:glow rad="101600">
                <a:srgbClr val="00B05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US" sz="1400" dirty="0" err="1"/>
            </a:p>
          </p:txBody>
        </p:sp>
        <p:pic>
          <p:nvPicPr>
            <p:cNvPr id="1026" name="Picture 2" descr="http://www.clker.com/cliparts/x/n/7/m/p/g/check-mark-in-white-md.pn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5834371" y="6078108"/>
              <a:ext cx="298972" cy="292993"/>
            </a:xfrm>
            <a:prstGeom prst="rect">
              <a:avLst/>
            </a:prstGeom>
            <a:noFill/>
            <a:extLst>
              <a:ext uri="{909E8E84-426E-40DD-AFC4-6F175D3DCCD1}">
                <a14:hiddenFill xmlns:a14="http://schemas.microsoft.com/office/drawing/2010/main">
                  <a:solidFill>
                    <a:srgbClr val="FFFFFF"/>
                  </a:solidFill>
                </a14:hiddenFill>
              </a:ext>
            </a:extLst>
          </p:spPr>
        </p:pic>
      </p:grpSp>
      <p:sp>
        <p:nvSpPr>
          <p:cNvPr id="49" name="TextBox 48"/>
          <p:cNvSpPr txBox="1"/>
          <p:nvPr/>
        </p:nvSpPr>
        <p:spPr>
          <a:xfrm>
            <a:off x="4724404" y="1850591"/>
            <a:ext cx="819578" cy="422405"/>
          </a:xfrm>
          <a:prstGeom prst="rect">
            <a:avLst/>
          </a:prstGeom>
          <a:noFill/>
        </p:spPr>
        <p:txBody>
          <a:bodyPr wrap="square" lIns="72000" tIns="72000" rIns="72000" bIns="72000" rtlCol="0">
            <a:spAutoFit/>
          </a:bodyPr>
          <a:lstStyle/>
          <a:p>
            <a:pPr algn="ctr"/>
            <a:r>
              <a:rPr lang="en-US" dirty="0">
                <a:solidFill>
                  <a:schemeClr val="tx1">
                    <a:lumMod val="50000"/>
                  </a:schemeClr>
                </a:solidFill>
              </a:rPr>
              <a:t>Yes</a:t>
            </a:r>
          </a:p>
        </p:txBody>
      </p:sp>
      <p:sp>
        <p:nvSpPr>
          <p:cNvPr id="51" name="TextBox 50"/>
          <p:cNvSpPr txBox="1"/>
          <p:nvPr/>
        </p:nvSpPr>
        <p:spPr>
          <a:xfrm>
            <a:off x="5355657" y="5547896"/>
            <a:ext cx="819578" cy="422405"/>
          </a:xfrm>
          <a:prstGeom prst="rect">
            <a:avLst/>
          </a:prstGeom>
          <a:noFill/>
        </p:spPr>
        <p:txBody>
          <a:bodyPr wrap="square" lIns="72000" tIns="72000" rIns="72000" bIns="72000" rtlCol="0">
            <a:spAutoFit/>
          </a:bodyPr>
          <a:lstStyle/>
          <a:p>
            <a:pPr algn="ctr"/>
            <a:r>
              <a:rPr lang="en-US" dirty="0">
                <a:solidFill>
                  <a:schemeClr val="tx1">
                    <a:lumMod val="50000"/>
                  </a:schemeClr>
                </a:solidFill>
              </a:rPr>
              <a:t>Yes</a:t>
            </a:r>
          </a:p>
        </p:txBody>
      </p:sp>
      <p:sp>
        <p:nvSpPr>
          <p:cNvPr id="52" name="TextBox 51"/>
          <p:cNvSpPr txBox="1"/>
          <p:nvPr/>
        </p:nvSpPr>
        <p:spPr>
          <a:xfrm>
            <a:off x="3247196" y="3176858"/>
            <a:ext cx="819578" cy="422405"/>
          </a:xfrm>
          <a:prstGeom prst="rect">
            <a:avLst/>
          </a:prstGeom>
          <a:noFill/>
        </p:spPr>
        <p:txBody>
          <a:bodyPr wrap="square" lIns="72000" tIns="72000" rIns="72000" bIns="72000" rtlCol="0">
            <a:spAutoFit/>
          </a:bodyPr>
          <a:lstStyle/>
          <a:p>
            <a:pPr algn="ctr"/>
            <a:r>
              <a:rPr lang="en-US" dirty="0">
                <a:solidFill>
                  <a:schemeClr val="tx1">
                    <a:lumMod val="50000"/>
                  </a:schemeClr>
                </a:solidFill>
              </a:rPr>
              <a:t>No</a:t>
            </a:r>
          </a:p>
        </p:txBody>
      </p:sp>
      <p:sp>
        <p:nvSpPr>
          <p:cNvPr id="53" name="TextBox 52"/>
          <p:cNvSpPr txBox="1"/>
          <p:nvPr/>
        </p:nvSpPr>
        <p:spPr>
          <a:xfrm>
            <a:off x="4341562" y="4633870"/>
            <a:ext cx="819578" cy="422405"/>
          </a:xfrm>
          <a:prstGeom prst="rect">
            <a:avLst/>
          </a:prstGeom>
          <a:noFill/>
        </p:spPr>
        <p:txBody>
          <a:bodyPr wrap="square" lIns="72000" tIns="72000" rIns="72000" bIns="72000" rtlCol="0">
            <a:spAutoFit/>
          </a:bodyPr>
          <a:lstStyle/>
          <a:p>
            <a:pPr algn="ctr"/>
            <a:r>
              <a:rPr lang="en-US" dirty="0">
                <a:solidFill>
                  <a:schemeClr val="tx1">
                    <a:lumMod val="50000"/>
                  </a:schemeClr>
                </a:solidFill>
              </a:rPr>
              <a:t>No</a:t>
            </a:r>
          </a:p>
        </p:txBody>
      </p:sp>
      <p:sp>
        <p:nvSpPr>
          <p:cNvPr id="54" name="TextBox 53"/>
          <p:cNvSpPr txBox="1"/>
          <p:nvPr/>
        </p:nvSpPr>
        <p:spPr>
          <a:xfrm>
            <a:off x="2858922" y="5288658"/>
            <a:ext cx="1924007" cy="422405"/>
          </a:xfrm>
          <a:prstGeom prst="rect">
            <a:avLst/>
          </a:prstGeom>
          <a:noFill/>
        </p:spPr>
        <p:txBody>
          <a:bodyPr wrap="square" lIns="72000" tIns="72000" rIns="72000" bIns="72000" rtlCol="0">
            <a:spAutoFit/>
          </a:bodyPr>
          <a:lstStyle/>
          <a:p>
            <a:pPr algn="ctr"/>
            <a:r>
              <a:rPr lang="en-US" dirty="0">
                <a:solidFill>
                  <a:schemeClr val="tx1">
                    <a:lumMod val="50000"/>
                  </a:schemeClr>
                </a:solidFill>
              </a:rPr>
              <a:t>Revise</a:t>
            </a:r>
          </a:p>
        </p:txBody>
      </p:sp>
      <p:cxnSp>
        <p:nvCxnSpPr>
          <p:cNvPr id="55" name="Straight Arrow Connector 54"/>
          <p:cNvCxnSpPr>
            <a:stCxn id="23" idx="0"/>
            <a:endCxn id="14" idx="2"/>
          </p:cNvCxnSpPr>
          <p:nvPr/>
        </p:nvCxnSpPr>
        <p:spPr>
          <a:xfrm flipV="1">
            <a:off x="1742394" y="2514019"/>
            <a:ext cx="0" cy="2482873"/>
          </a:xfrm>
          <a:prstGeom prst="straightConnector1">
            <a:avLst/>
          </a:prstGeom>
          <a:ln w="28575">
            <a:solidFill>
              <a:srgbClr val="F5822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7228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500"/>
                                        <p:tgtEl>
                                          <p:spTgt spid="25"/>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wipe(up)">
                                      <p:cBhvr>
                                        <p:cTn id="21" dur="500"/>
                                        <p:tgtEl>
                                          <p:spTgt spid="3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2"/>
                                        </p:tgtEl>
                                        <p:attrNameLst>
                                          <p:attrName>style.visibility</p:attrName>
                                        </p:attrNameLst>
                                      </p:cBhvr>
                                      <p:to>
                                        <p:strVal val="visible"/>
                                      </p:to>
                                    </p:set>
                                    <p:animEffect transition="in" filter="fade">
                                      <p:cBhvr>
                                        <p:cTn id="24" dur="500"/>
                                        <p:tgtEl>
                                          <p:spTgt spid="52"/>
                                        </p:tgtEl>
                                      </p:cBhvr>
                                    </p:animEffect>
                                  </p:childTnLst>
                                </p:cTn>
                              </p:par>
                            </p:childTnLst>
                          </p:cTn>
                        </p:par>
                        <p:par>
                          <p:cTn id="25" fill="hold">
                            <p:stCondLst>
                              <p:cond delay="500"/>
                            </p:stCondLst>
                            <p:childTnLst>
                              <p:par>
                                <p:cTn id="26" presetID="10" presetClass="entr" presetSubtype="0" fill="hold" nodeType="afterEffect">
                                  <p:stCondLst>
                                    <p:cond delay="0"/>
                                  </p:stCondLst>
                                  <p:childTnLst>
                                    <p:set>
                                      <p:cBhvr>
                                        <p:cTn id="27" dur="1" fill="hold">
                                          <p:stCondLst>
                                            <p:cond delay="0"/>
                                          </p:stCondLst>
                                        </p:cTn>
                                        <p:tgtEl>
                                          <p:spTgt spid="56"/>
                                        </p:tgtEl>
                                        <p:attrNameLst>
                                          <p:attrName>style.visibility</p:attrName>
                                        </p:attrNameLst>
                                      </p:cBhvr>
                                      <p:to>
                                        <p:strVal val="visible"/>
                                      </p:to>
                                    </p:set>
                                    <p:animEffect transition="in" filter="fade">
                                      <p:cBhvr>
                                        <p:cTn id="28" dur="500"/>
                                        <p:tgtEl>
                                          <p:spTgt spid="5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wipe(left)">
                                      <p:cBhvr>
                                        <p:cTn id="33" dur="500"/>
                                        <p:tgtEl>
                                          <p:spTgt spid="29"/>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500"/>
                                        <p:tgtEl>
                                          <p:spTgt spid="49"/>
                                        </p:tgtEl>
                                      </p:cBhvr>
                                    </p:animEffect>
                                  </p:childTnLst>
                                </p:cTn>
                              </p:par>
                            </p:childTnLst>
                          </p:cTn>
                        </p:par>
                        <p:par>
                          <p:cTn id="37" fill="hold">
                            <p:stCondLst>
                              <p:cond delay="500"/>
                            </p:stCondLst>
                            <p:childTnLst>
                              <p:par>
                                <p:cTn id="38" presetID="10" presetClass="entr" presetSubtype="0" fill="hold" grpId="0" nodeType="after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fade">
                                      <p:cBhvr>
                                        <p:cTn id="40" dur="500"/>
                                        <p:tgtEl>
                                          <p:spTgt spid="17"/>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31"/>
                                        </p:tgtEl>
                                        <p:attrNameLst>
                                          <p:attrName>style.visibility</p:attrName>
                                        </p:attrNameLst>
                                      </p:cBhvr>
                                      <p:to>
                                        <p:strVal val="visible"/>
                                      </p:to>
                                    </p:set>
                                    <p:animEffect transition="in" filter="wipe(left)">
                                      <p:cBhvr>
                                        <p:cTn id="45" dur="500"/>
                                        <p:tgtEl>
                                          <p:spTgt spid="31"/>
                                        </p:tgtEl>
                                      </p:cBhvr>
                                    </p:animEffect>
                                  </p:childTnLst>
                                </p:cTn>
                              </p:par>
                            </p:childTnLst>
                          </p:cTn>
                        </p:par>
                        <p:par>
                          <p:cTn id="46" fill="hold">
                            <p:stCondLst>
                              <p:cond delay="500"/>
                            </p:stCondLst>
                            <p:childTnLst>
                              <p:par>
                                <p:cTn id="47" presetID="10"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500"/>
                                        <p:tgtEl>
                                          <p:spTgt spid="22"/>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2" fill="hold" nodeType="clickEffect">
                                  <p:stCondLst>
                                    <p:cond delay="0"/>
                                  </p:stCondLst>
                                  <p:childTnLst>
                                    <p:set>
                                      <p:cBhvr>
                                        <p:cTn id="53" dur="1" fill="hold">
                                          <p:stCondLst>
                                            <p:cond delay="0"/>
                                          </p:stCondLst>
                                        </p:cTn>
                                        <p:tgtEl>
                                          <p:spTgt spid="33"/>
                                        </p:tgtEl>
                                        <p:attrNameLst>
                                          <p:attrName>style.visibility</p:attrName>
                                        </p:attrNameLst>
                                      </p:cBhvr>
                                      <p:to>
                                        <p:strVal val="visible"/>
                                      </p:to>
                                    </p:set>
                                    <p:animEffect transition="in" filter="wipe(right)">
                                      <p:cBhvr>
                                        <p:cTn id="54" dur="500"/>
                                        <p:tgtEl>
                                          <p:spTgt spid="33"/>
                                        </p:tgtEl>
                                      </p:cBhvr>
                                    </p:animEffect>
                                  </p:childTnLst>
                                </p:cTn>
                              </p:par>
                            </p:childTnLst>
                          </p:cTn>
                        </p:par>
                        <p:par>
                          <p:cTn id="55" fill="hold">
                            <p:stCondLst>
                              <p:cond delay="500"/>
                            </p:stCondLst>
                            <p:childTnLst>
                              <p:par>
                                <p:cTn id="56" presetID="10"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500"/>
                                        <p:tgtEl>
                                          <p:spTgt spid="18"/>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1" fill="hold" nodeType="clickEffect">
                                  <p:stCondLst>
                                    <p:cond delay="0"/>
                                  </p:stCondLst>
                                  <p:childTnLst>
                                    <p:set>
                                      <p:cBhvr>
                                        <p:cTn id="62" dur="1" fill="hold">
                                          <p:stCondLst>
                                            <p:cond delay="0"/>
                                          </p:stCondLst>
                                        </p:cTn>
                                        <p:tgtEl>
                                          <p:spTgt spid="40"/>
                                        </p:tgtEl>
                                        <p:attrNameLst>
                                          <p:attrName>style.visibility</p:attrName>
                                        </p:attrNameLst>
                                      </p:cBhvr>
                                      <p:to>
                                        <p:strVal val="visible"/>
                                      </p:to>
                                    </p:set>
                                    <p:animEffect transition="in" filter="wipe(up)">
                                      <p:cBhvr>
                                        <p:cTn id="63" dur="500"/>
                                        <p:tgtEl>
                                          <p:spTgt spid="40"/>
                                        </p:tgtEl>
                                      </p:cBhvr>
                                    </p:animEffect>
                                  </p:childTnLst>
                                </p:cTn>
                              </p:par>
                            </p:childTnLst>
                          </p:cTn>
                        </p:par>
                        <p:par>
                          <p:cTn id="64" fill="hold">
                            <p:stCondLst>
                              <p:cond delay="500"/>
                            </p:stCondLst>
                            <p:childTnLst>
                              <p:par>
                                <p:cTn id="65" presetID="10" presetClass="entr" presetSubtype="0"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fade">
                                      <p:cBhvr>
                                        <p:cTn id="67" dur="500"/>
                                        <p:tgtEl>
                                          <p:spTgt spid="19"/>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2" fill="hold" nodeType="clickEffect">
                                  <p:stCondLst>
                                    <p:cond delay="0"/>
                                  </p:stCondLst>
                                  <p:childTnLst>
                                    <p:set>
                                      <p:cBhvr>
                                        <p:cTn id="71" dur="1" fill="hold">
                                          <p:stCondLst>
                                            <p:cond delay="0"/>
                                          </p:stCondLst>
                                        </p:cTn>
                                        <p:tgtEl>
                                          <p:spTgt spid="46"/>
                                        </p:tgtEl>
                                        <p:attrNameLst>
                                          <p:attrName>style.visibility</p:attrName>
                                        </p:attrNameLst>
                                      </p:cBhvr>
                                      <p:to>
                                        <p:strVal val="visible"/>
                                      </p:to>
                                    </p:set>
                                    <p:animEffect transition="in" filter="wipe(right)">
                                      <p:cBhvr>
                                        <p:cTn id="72" dur="500"/>
                                        <p:tgtEl>
                                          <p:spTgt spid="46"/>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fade">
                                      <p:cBhvr>
                                        <p:cTn id="75" dur="500"/>
                                        <p:tgtEl>
                                          <p:spTgt spid="53"/>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2" fill="hold" nodeType="click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wipe(right)">
                                      <p:cBhvr>
                                        <p:cTn id="80" dur="500"/>
                                        <p:tgtEl>
                                          <p:spTgt spid="42"/>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fade">
                                      <p:cBhvr>
                                        <p:cTn id="83" dur="500"/>
                                        <p:tgtEl>
                                          <p:spTgt spid="54"/>
                                        </p:tgtEl>
                                      </p:cBhvr>
                                    </p:animEffect>
                                  </p:childTnLst>
                                </p:cTn>
                              </p:par>
                            </p:childTnLst>
                          </p:cTn>
                        </p:par>
                        <p:par>
                          <p:cTn id="84" fill="hold">
                            <p:stCondLst>
                              <p:cond delay="500"/>
                            </p:stCondLst>
                            <p:childTnLst>
                              <p:par>
                                <p:cTn id="85" presetID="10" presetClass="entr" presetSubtype="0"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Effect transition="in" filter="fade">
                                      <p:cBhvr>
                                        <p:cTn id="87" dur="500"/>
                                        <p:tgtEl>
                                          <p:spTgt spid="23"/>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4" fill="hold" nodeType="clickEffect">
                                  <p:stCondLst>
                                    <p:cond delay="0"/>
                                  </p:stCondLst>
                                  <p:childTnLst>
                                    <p:set>
                                      <p:cBhvr>
                                        <p:cTn id="91" dur="1" fill="hold">
                                          <p:stCondLst>
                                            <p:cond delay="0"/>
                                          </p:stCondLst>
                                        </p:cTn>
                                        <p:tgtEl>
                                          <p:spTgt spid="55"/>
                                        </p:tgtEl>
                                        <p:attrNameLst>
                                          <p:attrName>style.visibility</p:attrName>
                                        </p:attrNameLst>
                                      </p:cBhvr>
                                      <p:to>
                                        <p:strVal val="visible"/>
                                      </p:to>
                                    </p:set>
                                    <p:animEffect transition="in" filter="wipe(down)">
                                      <p:cBhvr>
                                        <p:cTn id="92" dur="500"/>
                                        <p:tgtEl>
                                          <p:spTgt spid="55"/>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1" fill="hold" nodeType="clickEffect">
                                  <p:stCondLst>
                                    <p:cond delay="0"/>
                                  </p:stCondLst>
                                  <p:childTnLst>
                                    <p:set>
                                      <p:cBhvr>
                                        <p:cTn id="96" dur="1" fill="hold">
                                          <p:stCondLst>
                                            <p:cond delay="0"/>
                                          </p:stCondLst>
                                        </p:cTn>
                                        <p:tgtEl>
                                          <p:spTgt spid="44"/>
                                        </p:tgtEl>
                                        <p:attrNameLst>
                                          <p:attrName>style.visibility</p:attrName>
                                        </p:attrNameLst>
                                      </p:cBhvr>
                                      <p:to>
                                        <p:strVal val="visible"/>
                                      </p:to>
                                    </p:set>
                                    <p:animEffect transition="in" filter="wipe(up)">
                                      <p:cBhvr>
                                        <p:cTn id="97" dur="500"/>
                                        <p:tgtEl>
                                          <p:spTgt spid="44"/>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51"/>
                                        </p:tgtEl>
                                        <p:attrNameLst>
                                          <p:attrName>style.visibility</p:attrName>
                                        </p:attrNameLst>
                                      </p:cBhvr>
                                      <p:to>
                                        <p:strVal val="visible"/>
                                      </p:to>
                                    </p:set>
                                    <p:animEffect transition="in" filter="fade">
                                      <p:cBhvr>
                                        <p:cTn id="100" dur="500"/>
                                        <p:tgtEl>
                                          <p:spTgt spid="51"/>
                                        </p:tgtEl>
                                      </p:cBhvr>
                                    </p:animEffect>
                                  </p:childTnLst>
                                </p:cTn>
                              </p:par>
                            </p:childTnLst>
                          </p:cTn>
                        </p:par>
                        <p:par>
                          <p:cTn id="101" fill="hold">
                            <p:stCondLst>
                              <p:cond delay="500"/>
                            </p:stCondLst>
                            <p:childTnLst>
                              <p:par>
                                <p:cTn id="102" presetID="10" presetClass="entr" presetSubtype="0" fill="hold" nodeType="afterEffect">
                                  <p:stCondLst>
                                    <p:cond delay="0"/>
                                  </p:stCondLst>
                                  <p:childTnLst>
                                    <p:set>
                                      <p:cBhvr>
                                        <p:cTn id="103" dur="1" fill="hold">
                                          <p:stCondLst>
                                            <p:cond delay="0"/>
                                          </p:stCondLst>
                                        </p:cTn>
                                        <p:tgtEl>
                                          <p:spTgt spid="57"/>
                                        </p:tgtEl>
                                        <p:attrNameLst>
                                          <p:attrName>style.visibility</p:attrName>
                                        </p:attrNameLst>
                                      </p:cBhvr>
                                      <p:to>
                                        <p:strVal val="visible"/>
                                      </p:to>
                                    </p:set>
                                    <p:animEffect transition="in" filter="fade">
                                      <p:cBhvr>
                                        <p:cTn id="104"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7" grpId="0" animBg="1"/>
      <p:bldP spid="18" grpId="0" animBg="1"/>
      <p:bldP spid="19" grpId="0" animBg="1"/>
      <p:bldP spid="22" grpId="0" animBg="1"/>
      <p:bldP spid="23" grpId="0" animBg="1"/>
      <p:bldP spid="49" grpId="0"/>
      <p:bldP spid="51" grpId="0"/>
      <p:bldP spid="52" grpId="0"/>
      <p:bldP spid="53" grpId="0"/>
      <p:bldP spid="5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GB" sz="3200" dirty="0"/>
              <a:t>Writing response letters</a:t>
            </a:r>
          </a:p>
        </p:txBody>
      </p:sp>
      <p:sp>
        <p:nvSpPr>
          <p:cNvPr id="3" name="TextBox 2"/>
          <p:cNvSpPr txBox="1"/>
          <p:nvPr/>
        </p:nvSpPr>
        <p:spPr>
          <a:xfrm>
            <a:off x="965000" y="1174785"/>
            <a:ext cx="7199348" cy="637849"/>
          </a:xfrm>
          <a:prstGeom prst="rect">
            <a:avLst/>
          </a:prstGeom>
          <a:noFill/>
        </p:spPr>
        <p:txBody>
          <a:bodyPr wrap="square" lIns="72000" tIns="72000" rIns="72000" bIns="72000" rtlCol="0">
            <a:spAutoFit/>
          </a:bodyPr>
          <a:lstStyle/>
          <a:p>
            <a:pPr algn="ctr"/>
            <a:r>
              <a:rPr lang="en-US" sz="3200" i="1" dirty="0">
                <a:solidFill>
                  <a:schemeClr val="accent3"/>
                </a:solidFill>
              </a:rPr>
              <a:t>Clearly discuss all of your revisions</a:t>
            </a:r>
          </a:p>
        </p:txBody>
      </p:sp>
      <p:sp>
        <p:nvSpPr>
          <p:cNvPr id="4" name="Rounded Rectangle 3"/>
          <p:cNvSpPr/>
          <p:nvPr/>
        </p:nvSpPr>
        <p:spPr>
          <a:xfrm>
            <a:off x="762000" y="2161553"/>
            <a:ext cx="2522593" cy="914157"/>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r>
              <a:rPr lang="en-US" sz="2800" dirty="0"/>
              <a:t>Most common mistake</a:t>
            </a:r>
          </a:p>
        </p:txBody>
      </p:sp>
      <p:sp>
        <p:nvSpPr>
          <p:cNvPr id="8" name="Rounded Rectangle 7"/>
          <p:cNvSpPr/>
          <p:nvPr/>
        </p:nvSpPr>
        <p:spPr>
          <a:xfrm>
            <a:off x="3443387" y="2161553"/>
            <a:ext cx="4923960" cy="914157"/>
          </a:xfrm>
          <a:prstGeom prst="roundRect">
            <a:avLst/>
          </a:prstGeom>
          <a:ln/>
        </p:spPr>
        <p:style>
          <a:lnRef idx="2">
            <a:schemeClr val="accent2"/>
          </a:lnRef>
          <a:fillRef idx="1">
            <a:schemeClr val="lt1"/>
          </a:fillRef>
          <a:effectRef idx="0">
            <a:schemeClr val="accent2"/>
          </a:effectRef>
          <a:fontRef idx="minor">
            <a:schemeClr val="dk1"/>
          </a:fontRef>
        </p:style>
        <p:txBody>
          <a:bodyPr lIns="72000" tIns="72000" rIns="72000" bIns="72000" rtlCol="0" anchor="ctr" anchorCtr="1"/>
          <a:lstStyle/>
          <a:p>
            <a:pPr algn="ctr"/>
            <a:r>
              <a:rPr lang="en-US" sz="2400" dirty="0">
                <a:solidFill>
                  <a:schemeClr val="tx1">
                    <a:lumMod val="50000"/>
                  </a:schemeClr>
                </a:solidFill>
              </a:rPr>
              <a:t>Only state that revisions have been done, not what the revisions were</a:t>
            </a:r>
          </a:p>
        </p:txBody>
      </p:sp>
      <p:sp>
        <p:nvSpPr>
          <p:cNvPr id="9" name="TextBox 8"/>
          <p:cNvSpPr txBox="1"/>
          <p:nvPr/>
        </p:nvSpPr>
        <p:spPr>
          <a:xfrm>
            <a:off x="965000" y="3424629"/>
            <a:ext cx="7199348" cy="637849"/>
          </a:xfrm>
          <a:prstGeom prst="rect">
            <a:avLst/>
          </a:prstGeom>
          <a:noFill/>
        </p:spPr>
        <p:txBody>
          <a:bodyPr wrap="square" lIns="72000" tIns="72000" rIns="72000" bIns="72000" rtlCol="0">
            <a:spAutoFit/>
          </a:bodyPr>
          <a:lstStyle/>
          <a:p>
            <a:pPr algn="ctr"/>
            <a:r>
              <a:rPr lang="en-US" sz="3200" i="1" dirty="0">
                <a:solidFill>
                  <a:schemeClr val="accent3"/>
                </a:solidFill>
              </a:rPr>
              <a:t>Journal editors are very busy!</a:t>
            </a:r>
          </a:p>
        </p:txBody>
      </p:sp>
      <p:sp>
        <p:nvSpPr>
          <p:cNvPr id="10" name="Rounded Rectangle 9"/>
          <p:cNvSpPr/>
          <p:nvPr/>
        </p:nvSpPr>
        <p:spPr>
          <a:xfrm>
            <a:off x="762000" y="4565282"/>
            <a:ext cx="2522593" cy="914157"/>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r>
              <a:rPr lang="en-US" sz="2800" dirty="0"/>
              <a:t>Make revisions easy to review</a:t>
            </a:r>
          </a:p>
        </p:txBody>
      </p:sp>
      <p:sp>
        <p:nvSpPr>
          <p:cNvPr id="11" name="Rounded Rectangle 10"/>
          <p:cNvSpPr/>
          <p:nvPr/>
        </p:nvSpPr>
        <p:spPr>
          <a:xfrm>
            <a:off x="3443387" y="4370250"/>
            <a:ext cx="4923960" cy="1304223"/>
          </a:xfrm>
          <a:prstGeom prst="roundRect">
            <a:avLst>
              <a:gd name="adj" fmla="val 11887"/>
            </a:avLst>
          </a:prstGeom>
          <a:ln>
            <a:solidFill>
              <a:schemeClr val="accent3"/>
            </a:solidFill>
          </a:ln>
        </p:spPr>
        <p:style>
          <a:lnRef idx="2">
            <a:schemeClr val="accent2"/>
          </a:lnRef>
          <a:fillRef idx="1">
            <a:schemeClr val="lt1"/>
          </a:fillRef>
          <a:effectRef idx="0">
            <a:schemeClr val="accent2"/>
          </a:effectRef>
          <a:fontRef idx="minor">
            <a:schemeClr val="dk1"/>
          </a:fontRef>
        </p:style>
        <p:txBody>
          <a:bodyPr lIns="72000" tIns="72000" rIns="72000" bIns="72000" rtlCol="0" anchor="ctr" anchorCtr="1"/>
          <a:lstStyle/>
          <a:p>
            <a:pPr marL="342900" indent="-342900">
              <a:buClr>
                <a:schemeClr val="accent3"/>
              </a:buClr>
              <a:buFont typeface="Wingdings" panose="05000000000000000000" pitchFamily="2" charset="2"/>
              <a:buChar char="ü"/>
            </a:pPr>
            <a:r>
              <a:rPr lang="en-US" sz="2000" dirty="0">
                <a:solidFill>
                  <a:schemeClr val="tx1">
                    <a:lumMod val="50000"/>
                  </a:schemeClr>
                </a:solidFill>
              </a:rPr>
              <a:t>Briefly state what was revised</a:t>
            </a:r>
          </a:p>
          <a:p>
            <a:pPr marL="342900" indent="-342900">
              <a:buClr>
                <a:schemeClr val="accent3"/>
              </a:buClr>
              <a:buFont typeface="Wingdings" panose="05000000000000000000" pitchFamily="2" charset="2"/>
              <a:buChar char="ü"/>
            </a:pPr>
            <a:r>
              <a:rPr lang="en-US" sz="2000" dirty="0">
                <a:solidFill>
                  <a:schemeClr val="tx1">
                    <a:lumMod val="50000"/>
                  </a:schemeClr>
                </a:solidFill>
              </a:rPr>
              <a:t>Always refer to page and line numbers</a:t>
            </a:r>
          </a:p>
          <a:p>
            <a:pPr marL="342900" indent="-342900">
              <a:buClr>
                <a:schemeClr val="accent3"/>
              </a:buClr>
              <a:buFont typeface="Wingdings" panose="05000000000000000000" pitchFamily="2" charset="2"/>
              <a:buChar char="ü"/>
            </a:pPr>
            <a:r>
              <a:rPr lang="en-US" sz="2000" dirty="0">
                <a:solidFill>
                  <a:schemeClr val="tx1">
                    <a:lumMod val="50000"/>
                  </a:schemeClr>
                </a:solidFill>
              </a:rPr>
              <a:t>In manuscript, highlight revised text</a:t>
            </a:r>
          </a:p>
        </p:txBody>
      </p:sp>
    </p:spTree>
    <p:extLst>
      <p:ext uri="{BB962C8B-B14F-4D97-AF65-F5344CB8AC3E}">
        <p14:creationId xmlns:p14="http://schemas.microsoft.com/office/powerpoint/2010/main" val="3724328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9" grpId="0"/>
      <p:bldP spid="10" grpId="0" animBg="1"/>
      <p:bldP spid="1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2715</Words>
  <Application>Microsoft Office PowerPoint</Application>
  <PresentationFormat>On-screen Show (4:3)</PresentationFormat>
  <Paragraphs>250</Paragraphs>
  <Slides>19</Slides>
  <Notes>19</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Successful Journal Submission</vt:lpstr>
      <vt:lpstr>Journal editors are busy!</vt:lpstr>
      <vt:lpstr>Make the best first impression for journal editors</vt:lpstr>
      <vt:lpstr>Cover letters – What to include (~1 page)</vt:lpstr>
      <vt:lpstr>Publication ethics</vt:lpstr>
      <vt:lpstr>PowerPoint Presentation</vt:lpstr>
      <vt:lpstr>Peer review is a positive process</vt:lpstr>
      <vt:lpstr>The journey of your manuscript</vt:lpstr>
      <vt:lpstr>Writing response letters</vt:lpstr>
      <vt:lpstr>Writing response letters</vt:lpstr>
      <vt:lpstr>If at first you don’t succeed…</vt:lpstr>
      <vt:lpstr>Journal transfer at Nature</vt:lpstr>
      <vt:lpstr>Journal transfer at BioMed Central</vt:lpstr>
      <vt:lpstr>Journal transfer at Springer</vt:lpstr>
      <vt:lpstr>Promote your article after publication</vt:lpstr>
      <vt:lpstr>Content sharing</vt:lpstr>
      <vt:lpstr>Content sharing – Enabling access worldwide</vt:lpstr>
      <vt:lpstr>Content sharing – Enabling access worldwide</vt:lpstr>
      <vt:lpstr>Be an effective communicator</vt:lpstr>
    </vt:vector>
  </TitlesOfParts>
  <Company>Springer-SBM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Successful Journal Submission</dc:title>
  <dc:creator>Kuttappan, Reghu, Springer IN</dc:creator>
  <cp:lastModifiedBy>Kuttappan, Reghu, Springer IN</cp:lastModifiedBy>
  <cp:revision>2</cp:revision>
  <dcterms:created xsi:type="dcterms:W3CDTF">2019-10-01T10:41:38Z</dcterms:created>
  <dcterms:modified xsi:type="dcterms:W3CDTF">2019-10-01T11:13:17Z</dcterms:modified>
</cp:coreProperties>
</file>